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Garet Bold" charset="1" panose="00000000000000000000"/>
      <p:regular r:id="rId11"/>
    </p:embeddedFont>
    <p:embeddedFont>
      <p:font typeface="Montserrat Ultra-Bold" charset="1" panose="00000900000000000000"/>
      <p:regular r:id="rId12"/>
    </p:embeddedFont>
    <p:embeddedFont>
      <p:font typeface="Marta Italics" charset="1" panose="02000503060000020003"/>
      <p:regular r:id="rId13"/>
    </p:embeddedFont>
    <p:embeddedFont>
      <p:font typeface="SK Concretica" charset="1" panose="00000000000000000000"/>
      <p:regular r:id="rId14"/>
    </p:embeddedFont>
    <p:embeddedFont>
      <p:font typeface="Kitsch Display Italics" charset="1" panose="00000500000000000000"/>
      <p:regular r:id="rId15"/>
    </p:embeddedFont>
    <p:embeddedFont>
      <p:font typeface="Garet" charset="1" panose="00000000000000000000"/>
      <p:regular r:id="rId16"/>
    </p:embeddedFont>
    <p:embeddedFont>
      <p:font typeface="Poppins Bold" charset="1" panose="00000800000000000000"/>
      <p:regular r:id="rId17"/>
    </p:embeddedFont>
    <p:embeddedFont>
      <p:font typeface="Kitsch Display Bold Italics" charset="1" panose="00000800000000000000"/>
      <p:regular r:id="rId18"/>
    </p:embeddedFont>
    <p:embeddedFont>
      <p:font typeface="Garet Bold Italics" charset="1" panose="00000000000000000000"/>
      <p:regular r:id="rId19"/>
    </p:embeddedFont>
    <p:embeddedFont>
      <p:font typeface="Have Heart One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14.png" Type="http://schemas.openxmlformats.org/officeDocument/2006/relationships/image"/><Relationship Id="rId17" Target="../media/image31.png" Type="http://schemas.openxmlformats.org/officeDocument/2006/relationships/image"/><Relationship Id="rId18" Target="../media/image32.svg" Type="http://schemas.openxmlformats.org/officeDocument/2006/relationships/image"/><Relationship Id="rId19" Target="../media/image33.png" Type="http://schemas.openxmlformats.org/officeDocument/2006/relationships/image"/><Relationship Id="rId2" Target="../media/image17.png" Type="http://schemas.openxmlformats.org/officeDocument/2006/relationships/image"/><Relationship Id="rId20" Target="../media/image34.svg" Type="http://schemas.openxmlformats.org/officeDocument/2006/relationships/image"/><Relationship Id="rId21" Target="../media/image35.png" Type="http://schemas.openxmlformats.org/officeDocument/2006/relationships/image"/><Relationship Id="rId22" Target="../media/image36.sv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48.png" Type="http://schemas.openxmlformats.org/officeDocument/2006/relationships/image"/><Relationship Id="rId14" Target="../media/image49.svg" Type="http://schemas.openxmlformats.org/officeDocument/2006/relationships/image"/><Relationship Id="rId15" Target="../media/image14.pn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18" Target="../media/image52.png" Type="http://schemas.openxmlformats.org/officeDocument/2006/relationships/image"/><Relationship Id="rId19" Target="../media/image53.svg" Type="http://schemas.openxmlformats.org/officeDocument/2006/relationships/image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14" Target="../media/image66.png" Type="http://schemas.openxmlformats.org/officeDocument/2006/relationships/image"/><Relationship Id="rId15" Target="../media/image67.svg" Type="http://schemas.openxmlformats.org/officeDocument/2006/relationships/image"/><Relationship Id="rId16" Target="../media/image68.png" Type="http://schemas.openxmlformats.org/officeDocument/2006/relationships/image"/><Relationship Id="rId17" Target="../media/image14.png" Type="http://schemas.openxmlformats.org/officeDocument/2006/relationships/image"/><Relationship Id="rId18" Target="../media/image69.png" Type="http://schemas.openxmlformats.org/officeDocument/2006/relationships/image"/><Relationship Id="rId19" Target="../media/image70.sv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81.png" Type="http://schemas.openxmlformats.org/officeDocument/2006/relationships/image"/><Relationship Id="rId13" Target="../media/image82.svg" Type="http://schemas.openxmlformats.org/officeDocument/2006/relationships/image"/><Relationship Id="rId14" Target="../media/image83.png" Type="http://schemas.openxmlformats.org/officeDocument/2006/relationships/image"/><Relationship Id="rId15" Target="../media/image84.svg" Type="http://schemas.openxmlformats.org/officeDocument/2006/relationships/image"/><Relationship Id="rId16" Target="../media/image85.png" Type="http://schemas.openxmlformats.org/officeDocument/2006/relationships/image"/><Relationship Id="rId17" Target="../media/image86.svg" Type="http://schemas.openxmlformats.org/officeDocument/2006/relationships/image"/><Relationship Id="rId18" Target="../media/image87.png" Type="http://schemas.openxmlformats.org/officeDocument/2006/relationships/image"/><Relationship Id="rId19" Target="../media/image88.svg" Type="http://schemas.openxmlformats.org/officeDocument/2006/relationships/image"/><Relationship Id="rId2" Target="../media/image71.png" Type="http://schemas.openxmlformats.org/officeDocument/2006/relationships/image"/><Relationship Id="rId20" Target="../media/image89.png" Type="http://schemas.openxmlformats.org/officeDocument/2006/relationships/image"/><Relationship Id="rId21" Target="../media/image90.svg" Type="http://schemas.openxmlformats.org/officeDocument/2006/relationships/image"/><Relationship Id="rId22" Target="../media/image91.png" Type="http://schemas.openxmlformats.org/officeDocument/2006/relationships/image"/><Relationship Id="rId23" Target="../media/image92.svg" Type="http://schemas.openxmlformats.org/officeDocument/2006/relationships/image"/><Relationship Id="rId24" Target="../media/image93.png" Type="http://schemas.openxmlformats.org/officeDocument/2006/relationships/image"/><Relationship Id="rId25" Target="../media/image94.svg" Type="http://schemas.openxmlformats.org/officeDocument/2006/relationships/image"/><Relationship Id="rId26" Target="../media/image95.png" Type="http://schemas.openxmlformats.org/officeDocument/2006/relationships/image"/><Relationship Id="rId27" Target="../media/image96.svg" Type="http://schemas.openxmlformats.org/officeDocument/2006/relationships/image"/><Relationship Id="rId28" Target="../media/image97.jpeg" Type="http://schemas.openxmlformats.org/officeDocument/2006/relationships/image"/><Relationship Id="rId29" Target="../media/image98.png" Type="http://schemas.openxmlformats.org/officeDocument/2006/relationships/image"/><Relationship Id="rId3" Target="../media/image72.svg" Type="http://schemas.openxmlformats.org/officeDocument/2006/relationships/image"/><Relationship Id="rId30" Target="../media/image99.svg" Type="http://schemas.openxmlformats.org/officeDocument/2006/relationships/image"/><Relationship Id="rId31" Target="../media/image14.png" Type="http://schemas.openxmlformats.org/officeDocument/2006/relationships/image"/><Relationship Id="rId32" Target="../media/image100.png" Type="http://schemas.openxmlformats.org/officeDocument/2006/relationships/image"/><Relationship Id="rId33" Target="../media/image101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92581" y="8833773"/>
            <a:ext cx="3059657" cy="849055"/>
          </a:xfrm>
          <a:custGeom>
            <a:avLst/>
            <a:gdLst/>
            <a:ahLst/>
            <a:cxnLst/>
            <a:rect r="r" b="b" t="t" l="l"/>
            <a:pathLst>
              <a:path h="849055" w="3059657">
                <a:moveTo>
                  <a:pt x="0" y="0"/>
                </a:moveTo>
                <a:lnTo>
                  <a:pt x="3059658" y="0"/>
                </a:lnTo>
                <a:lnTo>
                  <a:pt x="3059658" y="849054"/>
                </a:lnTo>
                <a:lnTo>
                  <a:pt x="0" y="849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38100" cap="rnd">
            <a:solidFill>
              <a:srgbClr val="293A54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1145267">
            <a:off x="13975029" y="7402702"/>
            <a:ext cx="4737945" cy="5115191"/>
          </a:xfrm>
          <a:custGeom>
            <a:avLst/>
            <a:gdLst/>
            <a:ahLst/>
            <a:cxnLst/>
            <a:rect r="r" b="b" t="t" l="l"/>
            <a:pathLst>
              <a:path h="5115191" w="4737945">
                <a:moveTo>
                  <a:pt x="0" y="0"/>
                </a:moveTo>
                <a:lnTo>
                  <a:pt x="4737945" y="0"/>
                </a:lnTo>
                <a:lnTo>
                  <a:pt x="4737945" y="5115190"/>
                </a:lnTo>
                <a:lnTo>
                  <a:pt x="0" y="5115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55949" y="-307286"/>
            <a:ext cx="4995205" cy="4114800"/>
          </a:xfrm>
          <a:custGeom>
            <a:avLst/>
            <a:gdLst/>
            <a:ahLst/>
            <a:cxnLst/>
            <a:rect r="r" b="b" t="t" l="l"/>
            <a:pathLst>
              <a:path h="4114800" w="4995205">
                <a:moveTo>
                  <a:pt x="0" y="0"/>
                </a:moveTo>
                <a:lnTo>
                  <a:pt x="4995205" y="0"/>
                </a:lnTo>
                <a:lnTo>
                  <a:pt x="49952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62746">
            <a:off x="14961472" y="-776322"/>
            <a:ext cx="3746799" cy="4690828"/>
          </a:xfrm>
          <a:custGeom>
            <a:avLst/>
            <a:gdLst/>
            <a:ahLst/>
            <a:cxnLst/>
            <a:rect r="r" b="b" t="t" l="l"/>
            <a:pathLst>
              <a:path h="4690828" w="3746799">
                <a:moveTo>
                  <a:pt x="0" y="0"/>
                </a:moveTo>
                <a:lnTo>
                  <a:pt x="3746799" y="0"/>
                </a:lnTo>
                <a:lnTo>
                  <a:pt x="3746799" y="4690828"/>
                </a:lnTo>
                <a:lnTo>
                  <a:pt x="0" y="4690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2552045" y="4559823"/>
            <a:ext cx="8127962" cy="8635286"/>
          </a:xfrm>
          <a:custGeom>
            <a:avLst/>
            <a:gdLst/>
            <a:ahLst/>
            <a:cxnLst/>
            <a:rect r="r" b="b" t="t" l="l"/>
            <a:pathLst>
              <a:path h="8635286" w="8127962">
                <a:moveTo>
                  <a:pt x="8127962" y="0"/>
                </a:moveTo>
                <a:lnTo>
                  <a:pt x="0" y="0"/>
                </a:lnTo>
                <a:lnTo>
                  <a:pt x="0" y="8635285"/>
                </a:lnTo>
                <a:lnTo>
                  <a:pt x="8127962" y="8635285"/>
                </a:lnTo>
                <a:lnTo>
                  <a:pt x="812796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489378" y="0"/>
            <a:ext cx="2462861" cy="2851359"/>
          </a:xfrm>
          <a:custGeom>
            <a:avLst/>
            <a:gdLst/>
            <a:ahLst/>
            <a:cxnLst/>
            <a:rect r="r" b="b" t="t" l="l"/>
            <a:pathLst>
              <a:path h="2851359" w="2462861">
                <a:moveTo>
                  <a:pt x="0" y="0"/>
                </a:moveTo>
                <a:lnTo>
                  <a:pt x="2462861" y="0"/>
                </a:lnTo>
                <a:lnTo>
                  <a:pt x="2462861" y="2851359"/>
                </a:lnTo>
                <a:lnTo>
                  <a:pt x="0" y="2851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57632" y="-1156981"/>
            <a:ext cx="4473021" cy="4371362"/>
          </a:xfrm>
          <a:custGeom>
            <a:avLst/>
            <a:gdLst/>
            <a:ahLst/>
            <a:cxnLst/>
            <a:rect r="r" b="b" t="t" l="l"/>
            <a:pathLst>
              <a:path h="4371362" w="4473021">
                <a:moveTo>
                  <a:pt x="0" y="0"/>
                </a:moveTo>
                <a:lnTo>
                  <a:pt x="4473021" y="0"/>
                </a:lnTo>
                <a:lnTo>
                  <a:pt x="4473021" y="4371362"/>
                </a:lnTo>
                <a:lnTo>
                  <a:pt x="0" y="43713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50515" y="90511"/>
            <a:ext cx="3269728" cy="1876378"/>
          </a:xfrm>
          <a:custGeom>
            <a:avLst/>
            <a:gdLst/>
            <a:ahLst/>
            <a:cxnLst/>
            <a:rect r="r" b="b" t="t" l="l"/>
            <a:pathLst>
              <a:path h="1876378" w="3269728">
                <a:moveTo>
                  <a:pt x="0" y="0"/>
                </a:moveTo>
                <a:lnTo>
                  <a:pt x="3269728" y="0"/>
                </a:lnTo>
                <a:lnTo>
                  <a:pt x="3269728" y="1876378"/>
                </a:lnTo>
                <a:lnTo>
                  <a:pt x="0" y="18763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41993" y="8972550"/>
            <a:ext cx="376083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BugByte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179977" y="6768629"/>
            <a:ext cx="10340307" cy="2410939"/>
            <a:chOff x="0" y="0"/>
            <a:chExt cx="13787076" cy="321458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13787076" cy="130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77"/>
                </a:lnSpc>
              </a:pPr>
              <a:r>
                <a:rPr lang="en-US" b="true" sz="2946" spc="44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AI-POW</a:t>
              </a:r>
              <a:r>
                <a:rPr lang="en-US" b="true" sz="2946" spc="44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ERED PHARMACOGENOMIC RISK PREDICTION SYSTEM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25936"/>
              <a:ext cx="13787076" cy="1688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1"/>
                </a:lnSpc>
              </a:pPr>
              <a:r>
                <a:rPr lang="en-US" sz="2450" i="true">
                  <a:solidFill>
                    <a:srgbClr val="C0211E"/>
                  </a:solidFill>
                  <a:latin typeface="Marta Italics"/>
                  <a:ea typeface="Marta Italics"/>
                  <a:cs typeface="Marta Italics"/>
                  <a:sym typeface="Marta Italics"/>
                </a:rPr>
                <a:t>RIFT 2026 Hackathon</a:t>
              </a:r>
            </a:p>
            <a:p>
              <a:pPr algn="ctr">
                <a:lnSpc>
                  <a:spcPts val="3431"/>
                </a:lnSpc>
              </a:pPr>
              <a:r>
                <a:rPr lang="en-US" sz="2450" i="true">
                  <a:solidFill>
                    <a:srgbClr val="000000"/>
                  </a:solidFill>
                  <a:latin typeface="Marta Italics"/>
                  <a:ea typeface="Marta Italics"/>
                  <a:cs typeface="Marta Italics"/>
                  <a:sym typeface="Marta Italics"/>
                </a:rPr>
                <a:t>Precision Medicine Through Explainable AI</a:t>
              </a:r>
            </a:p>
            <a:p>
              <a:pPr algn="ctr">
                <a:lnSpc>
                  <a:spcPts val="343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40422" y="2325168"/>
            <a:ext cx="11160773" cy="4469310"/>
            <a:chOff x="0" y="0"/>
            <a:chExt cx="14881030" cy="595907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33425"/>
              <a:ext cx="14881030" cy="3790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46"/>
                </a:lnSpc>
              </a:pPr>
              <a:r>
                <a:rPr lang="en-US" sz="22328" spc="-1116">
                  <a:solidFill>
                    <a:srgbClr val="312859"/>
                  </a:solidFill>
                  <a:latin typeface="SK Concretica"/>
                  <a:ea typeface="SK Concretica"/>
                  <a:cs typeface="SK Concretica"/>
                  <a:sym typeface="SK Concretica"/>
                </a:rPr>
                <a:t>pharma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989" y="3223962"/>
              <a:ext cx="14879042" cy="2735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319"/>
                </a:lnSpc>
              </a:pPr>
              <a:r>
                <a:rPr lang="en-US" sz="16649" i="true" spc="-832">
                  <a:solidFill>
                    <a:srgbClr val="000000"/>
                  </a:solidFill>
                  <a:latin typeface="Kitsch Display Italics"/>
                  <a:ea typeface="Kitsch Display Italics"/>
                  <a:cs typeface="Kitsch Display Italics"/>
                  <a:sym typeface="Kitsch Display Italics"/>
                </a:rPr>
                <a:t>gard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9194244"/>
            <a:ext cx="848612" cy="215335"/>
          </a:xfrm>
          <a:custGeom>
            <a:avLst/>
            <a:gdLst/>
            <a:ahLst/>
            <a:cxnLst/>
            <a:rect r="r" b="b" t="t" l="l"/>
            <a:pathLst>
              <a:path h="215335" w="848612">
                <a:moveTo>
                  <a:pt x="0" y="0"/>
                </a:moveTo>
                <a:lnTo>
                  <a:pt x="848612" y="0"/>
                </a:lnTo>
                <a:lnTo>
                  <a:pt x="848612" y="215335"/>
                </a:lnTo>
                <a:lnTo>
                  <a:pt x="0" y="2153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19921" y="2706216"/>
            <a:ext cx="5948150" cy="5539215"/>
          </a:xfrm>
          <a:custGeom>
            <a:avLst/>
            <a:gdLst/>
            <a:ahLst/>
            <a:cxnLst/>
            <a:rect r="r" b="b" t="t" l="l"/>
            <a:pathLst>
              <a:path h="5539215" w="5948150">
                <a:moveTo>
                  <a:pt x="0" y="0"/>
                </a:moveTo>
                <a:lnTo>
                  <a:pt x="5948150" y="0"/>
                </a:lnTo>
                <a:lnTo>
                  <a:pt x="5948150" y="5539215"/>
                </a:lnTo>
                <a:lnTo>
                  <a:pt x="0" y="5539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34880" y="4449242"/>
            <a:ext cx="749303" cy="800323"/>
          </a:xfrm>
          <a:custGeom>
            <a:avLst/>
            <a:gdLst/>
            <a:ahLst/>
            <a:cxnLst/>
            <a:rect r="r" b="b" t="t" l="l"/>
            <a:pathLst>
              <a:path h="800323" w="749303">
                <a:moveTo>
                  <a:pt x="0" y="0"/>
                </a:moveTo>
                <a:lnTo>
                  <a:pt x="749303" y="0"/>
                </a:lnTo>
                <a:lnTo>
                  <a:pt x="749303" y="800324"/>
                </a:lnTo>
                <a:lnTo>
                  <a:pt x="0" y="80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87966" y="5475824"/>
            <a:ext cx="1710823" cy="1182607"/>
          </a:xfrm>
          <a:custGeom>
            <a:avLst/>
            <a:gdLst/>
            <a:ahLst/>
            <a:cxnLst/>
            <a:rect r="r" b="b" t="t" l="l"/>
            <a:pathLst>
              <a:path h="1182607" w="1710823">
                <a:moveTo>
                  <a:pt x="0" y="0"/>
                </a:moveTo>
                <a:lnTo>
                  <a:pt x="1710823" y="0"/>
                </a:lnTo>
                <a:lnTo>
                  <a:pt x="1710823" y="1182606"/>
                </a:lnTo>
                <a:lnTo>
                  <a:pt x="0" y="1182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684403" y="-311993"/>
            <a:ext cx="1207193" cy="1148343"/>
          </a:xfrm>
          <a:custGeom>
            <a:avLst/>
            <a:gdLst/>
            <a:ahLst/>
            <a:cxnLst/>
            <a:rect r="r" b="b" t="t" l="l"/>
            <a:pathLst>
              <a:path h="1148343" w="1207193">
                <a:moveTo>
                  <a:pt x="0" y="0"/>
                </a:moveTo>
                <a:lnTo>
                  <a:pt x="1207194" y="0"/>
                </a:lnTo>
                <a:lnTo>
                  <a:pt x="1207194" y="1148343"/>
                </a:lnTo>
                <a:lnTo>
                  <a:pt x="0" y="1148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54212">
            <a:off x="6248392" y="-828535"/>
            <a:ext cx="2926393" cy="1657070"/>
          </a:xfrm>
          <a:custGeom>
            <a:avLst/>
            <a:gdLst/>
            <a:ahLst/>
            <a:cxnLst/>
            <a:rect r="r" b="b" t="t" l="l"/>
            <a:pathLst>
              <a:path h="1657070" w="2926393">
                <a:moveTo>
                  <a:pt x="0" y="0"/>
                </a:moveTo>
                <a:lnTo>
                  <a:pt x="2926393" y="0"/>
                </a:lnTo>
                <a:lnTo>
                  <a:pt x="2926393" y="1657070"/>
                </a:lnTo>
                <a:lnTo>
                  <a:pt x="0" y="16570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53006" y="3672472"/>
            <a:ext cx="9218713" cy="23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2" indent="-248286" lvl="1">
              <a:lnSpc>
                <a:spcPts val="3772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100,000+ d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eaths annually due to adverse drug reactions</a:t>
            </a:r>
          </a:p>
          <a:p>
            <a:pPr algn="l" marL="496572" indent="-248286" lvl="1">
              <a:lnSpc>
                <a:spcPts val="3772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Drug response varies due to genetic differences</a:t>
            </a:r>
          </a:p>
          <a:p>
            <a:pPr algn="l" marL="496572" indent="-248286" lvl="1">
              <a:lnSpc>
                <a:spcPts val="3772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Traditional prescriptions ignore genomic variability</a:t>
            </a:r>
          </a:p>
          <a:p>
            <a:pPr algn="l" marL="496572" indent="-248286" lvl="1">
              <a:lnSpc>
                <a:spcPts val="3772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Limited access to explainable genomic decision tools</a:t>
            </a:r>
          </a:p>
          <a:p>
            <a:pPr algn="l">
              <a:lnSpc>
                <a:spcPts val="37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53006" y="6535849"/>
            <a:ext cx="9218713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Build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an AI-powered system that: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Analyzes genetic VCF data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Predicts personalized drug risk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Generates clinically explainable recommendations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32964" y="3797948"/>
            <a:ext cx="313695" cy="313695"/>
          </a:xfrm>
          <a:custGeom>
            <a:avLst/>
            <a:gdLst/>
            <a:ahLst/>
            <a:cxnLst/>
            <a:rect r="r" b="b" t="t" l="l"/>
            <a:pathLst>
              <a:path h="313695" w="313695">
                <a:moveTo>
                  <a:pt x="0" y="0"/>
                </a:moveTo>
                <a:lnTo>
                  <a:pt x="313695" y="0"/>
                </a:lnTo>
                <a:lnTo>
                  <a:pt x="313695" y="313695"/>
                </a:lnTo>
                <a:lnTo>
                  <a:pt x="0" y="3136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2964" y="4292395"/>
            <a:ext cx="313695" cy="313695"/>
          </a:xfrm>
          <a:custGeom>
            <a:avLst/>
            <a:gdLst/>
            <a:ahLst/>
            <a:cxnLst/>
            <a:rect r="r" b="b" t="t" l="l"/>
            <a:pathLst>
              <a:path h="313695" w="313695">
                <a:moveTo>
                  <a:pt x="0" y="0"/>
                </a:moveTo>
                <a:lnTo>
                  <a:pt x="313695" y="0"/>
                </a:lnTo>
                <a:lnTo>
                  <a:pt x="313695" y="313695"/>
                </a:lnTo>
                <a:lnTo>
                  <a:pt x="0" y="3136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2964" y="4737237"/>
            <a:ext cx="313695" cy="313695"/>
          </a:xfrm>
          <a:custGeom>
            <a:avLst/>
            <a:gdLst/>
            <a:ahLst/>
            <a:cxnLst/>
            <a:rect r="r" b="b" t="t" l="l"/>
            <a:pathLst>
              <a:path h="313695" w="313695">
                <a:moveTo>
                  <a:pt x="0" y="0"/>
                </a:moveTo>
                <a:lnTo>
                  <a:pt x="313695" y="0"/>
                </a:lnTo>
                <a:lnTo>
                  <a:pt x="313695" y="313695"/>
                </a:lnTo>
                <a:lnTo>
                  <a:pt x="0" y="3136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2964" y="5182079"/>
            <a:ext cx="313695" cy="313695"/>
          </a:xfrm>
          <a:custGeom>
            <a:avLst/>
            <a:gdLst/>
            <a:ahLst/>
            <a:cxnLst/>
            <a:rect r="r" b="b" t="t" l="l"/>
            <a:pathLst>
              <a:path h="313695" w="313695">
                <a:moveTo>
                  <a:pt x="0" y="0"/>
                </a:moveTo>
                <a:lnTo>
                  <a:pt x="313695" y="0"/>
                </a:lnTo>
                <a:lnTo>
                  <a:pt x="313695" y="313695"/>
                </a:lnTo>
                <a:lnTo>
                  <a:pt x="0" y="3136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84970" y="6658430"/>
            <a:ext cx="209684" cy="235894"/>
            <a:chOff x="0" y="0"/>
            <a:chExt cx="609600" cy="685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" y="0"/>
              <a:ext cx="609436" cy="685800"/>
            </a:xfrm>
            <a:custGeom>
              <a:avLst/>
              <a:gdLst/>
              <a:ahLst/>
              <a:cxnLst/>
              <a:rect r="r" b="b" t="t" l="l"/>
              <a:pathLst>
                <a:path h="685800" w="609436">
                  <a:moveTo>
                    <a:pt x="304718" y="342900"/>
                  </a:moveTo>
                  <a:cubicBezTo>
                    <a:pt x="-217252" y="330200"/>
                    <a:pt x="32938" y="-101600"/>
                    <a:pt x="304718" y="342900"/>
                  </a:cubicBezTo>
                  <a:close/>
                  <a:cubicBezTo>
                    <a:pt x="54528" y="800100"/>
                    <a:pt x="553638" y="800100"/>
                    <a:pt x="304718" y="342900"/>
                  </a:cubicBezTo>
                  <a:close/>
                  <a:cubicBezTo>
                    <a:pt x="-217252" y="355600"/>
                    <a:pt x="32938" y="787400"/>
                    <a:pt x="304718" y="342900"/>
                  </a:cubicBezTo>
                  <a:close/>
                  <a:cubicBezTo>
                    <a:pt x="54528" y="-114300"/>
                    <a:pt x="553638" y="-114300"/>
                    <a:pt x="304718" y="342900"/>
                  </a:cubicBezTo>
                  <a:close/>
                  <a:cubicBezTo>
                    <a:pt x="576498" y="787400"/>
                    <a:pt x="826688" y="355600"/>
                    <a:pt x="304718" y="342900"/>
                  </a:cubicBezTo>
                  <a:close/>
                  <a:cubicBezTo>
                    <a:pt x="576498" y="-101600"/>
                    <a:pt x="826688" y="330200"/>
                    <a:pt x="304718" y="342900"/>
                  </a:cubicBezTo>
                  <a:close/>
                  <a:moveTo>
                    <a:pt x="327578" y="342900"/>
                  </a:moveTo>
                  <a:cubicBezTo>
                    <a:pt x="319958" y="342900"/>
                    <a:pt x="312338" y="342900"/>
                    <a:pt x="304718" y="342900"/>
                  </a:cubicBezTo>
                  <a:cubicBezTo>
                    <a:pt x="308528" y="336550"/>
                    <a:pt x="312338" y="330200"/>
                    <a:pt x="316148" y="322580"/>
                  </a:cubicBezTo>
                  <a:cubicBezTo>
                    <a:pt x="312338" y="328930"/>
                    <a:pt x="308528" y="336550"/>
                    <a:pt x="304718" y="342900"/>
                  </a:cubicBezTo>
                  <a:cubicBezTo>
                    <a:pt x="300908" y="336550"/>
                    <a:pt x="297098" y="328930"/>
                    <a:pt x="293288" y="322580"/>
                  </a:cubicBezTo>
                  <a:cubicBezTo>
                    <a:pt x="297098" y="328930"/>
                    <a:pt x="300908" y="336550"/>
                    <a:pt x="304718" y="342900"/>
                  </a:cubicBezTo>
                  <a:cubicBezTo>
                    <a:pt x="297098" y="342900"/>
                    <a:pt x="289478" y="342900"/>
                    <a:pt x="281858" y="342900"/>
                  </a:cubicBezTo>
                  <a:cubicBezTo>
                    <a:pt x="289478" y="342900"/>
                    <a:pt x="297098" y="342900"/>
                    <a:pt x="304718" y="342900"/>
                  </a:cubicBezTo>
                  <a:cubicBezTo>
                    <a:pt x="300908" y="349250"/>
                    <a:pt x="297098" y="355600"/>
                    <a:pt x="293288" y="363220"/>
                  </a:cubicBezTo>
                  <a:cubicBezTo>
                    <a:pt x="297098" y="356870"/>
                    <a:pt x="300908" y="349250"/>
                    <a:pt x="304718" y="342900"/>
                  </a:cubicBezTo>
                  <a:cubicBezTo>
                    <a:pt x="308528" y="349250"/>
                    <a:pt x="312338" y="356870"/>
                    <a:pt x="316148" y="363220"/>
                  </a:cubicBezTo>
                  <a:cubicBezTo>
                    <a:pt x="312338" y="356870"/>
                    <a:pt x="308528" y="349250"/>
                    <a:pt x="304718" y="342900"/>
                  </a:cubicBezTo>
                  <a:cubicBezTo>
                    <a:pt x="312338" y="342900"/>
                    <a:pt x="319958" y="342900"/>
                    <a:pt x="327578" y="342900"/>
                  </a:cubicBez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117475"/>
              <a:ext cx="3556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84970" y="7075300"/>
            <a:ext cx="209684" cy="235894"/>
            <a:chOff x="0" y="0"/>
            <a:chExt cx="609600" cy="685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82" y="0"/>
              <a:ext cx="609436" cy="685800"/>
            </a:xfrm>
            <a:custGeom>
              <a:avLst/>
              <a:gdLst/>
              <a:ahLst/>
              <a:cxnLst/>
              <a:rect r="r" b="b" t="t" l="l"/>
              <a:pathLst>
                <a:path h="685800" w="609436">
                  <a:moveTo>
                    <a:pt x="304718" y="342900"/>
                  </a:moveTo>
                  <a:cubicBezTo>
                    <a:pt x="-217252" y="330200"/>
                    <a:pt x="32938" y="-101600"/>
                    <a:pt x="304718" y="342900"/>
                  </a:cubicBezTo>
                  <a:close/>
                  <a:cubicBezTo>
                    <a:pt x="54528" y="800100"/>
                    <a:pt x="553638" y="800100"/>
                    <a:pt x="304718" y="342900"/>
                  </a:cubicBezTo>
                  <a:close/>
                  <a:cubicBezTo>
                    <a:pt x="-217252" y="355600"/>
                    <a:pt x="32938" y="787400"/>
                    <a:pt x="304718" y="342900"/>
                  </a:cubicBezTo>
                  <a:close/>
                  <a:cubicBezTo>
                    <a:pt x="54528" y="-114300"/>
                    <a:pt x="553638" y="-114300"/>
                    <a:pt x="304718" y="342900"/>
                  </a:cubicBezTo>
                  <a:close/>
                  <a:cubicBezTo>
                    <a:pt x="576498" y="787400"/>
                    <a:pt x="826688" y="355600"/>
                    <a:pt x="304718" y="342900"/>
                  </a:cubicBezTo>
                  <a:close/>
                  <a:cubicBezTo>
                    <a:pt x="576498" y="-101600"/>
                    <a:pt x="826688" y="330200"/>
                    <a:pt x="304718" y="342900"/>
                  </a:cubicBezTo>
                  <a:close/>
                  <a:moveTo>
                    <a:pt x="327578" y="342900"/>
                  </a:moveTo>
                  <a:cubicBezTo>
                    <a:pt x="319958" y="342900"/>
                    <a:pt x="312338" y="342900"/>
                    <a:pt x="304718" y="342900"/>
                  </a:cubicBezTo>
                  <a:cubicBezTo>
                    <a:pt x="308528" y="336550"/>
                    <a:pt x="312338" y="330200"/>
                    <a:pt x="316148" y="322580"/>
                  </a:cubicBezTo>
                  <a:cubicBezTo>
                    <a:pt x="312338" y="328930"/>
                    <a:pt x="308528" y="336550"/>
                    <a:pt x="304718" y="342900"/>
                  </a:cubicBezTo>
                  <a:cubicBezTo>
                    <a:pt x="300908" y="336550"/>
                    <a:pt x="297098" y="328930"/>
                    <a:pt x="293288" y="322580"/>
                  </a:cubicBezTo>
                  <a:cubicBezTo>
                    <a:pt x="297098" y="328930"/>
                    <a:pt x="300908" y="336550"/>
                    <a:pt x="304718" y="342900"/>
                  </a:cubicBezTo>
                  <a:cubicBezTo>
                    <a:pt x="297098" y="342900"/>
                    <a:pt x="289478" y="342900"/>
                    <a:pt x="281858" y="342900"/>
                  </a:cubicBezTo>
                  <a:cubicBezTo>
                    <a:pt x="289478" y="342900"/>
                    <a:pt x="297098" y="342900"/>
                    <a:pt x="304718" y="342900"/>
                  </a:cubicBezTo>
                  <a:cubicBezTo>
                    <a:pt x="300908" y="349250"/>
                    <a:pt x="297098" y="355600"/>
                    <a:pt x="293288" y="363220"/>
                  </a:cubicBezTo>
                  <a:cubicBezTo>
                    <a:pt x="297098" y="356870"/>
                    <a:pt x="300908" y="349250"/>
                    <a:pt x="304718" y="342900"/>
                  </a:cubicBezTo>
                  <a:cubicBezTo>
                    <a:pt x="308528" y="349250"/>
                    <a:pt x="312338" y="356870"/>
                    <a:pt x="316148" y="363220"/>
                  </a:cubicBezTo>
                  <a:cubicBezTo>
                    <a:pt x="312338" y="356870"/>
                    <a:pt x="308528" y="349250"/>
                    <a:pt x="304718" y="342900"/>
                  </a:cubicBezTo>
                  <a:cubicBezTo>
                    <a:pt x="312338" y="342900"/>
                    <a:pt x="319958" y="342900"/>
                    <a:pt x="327578" y="342900"/>
                  </a:cubicBez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117475"/>
              <a:ext cx="3556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84970" y="7853311"/>
            <a:ext cx="209684" cy="235894"/>
            <a:chOff x="0" y="0"/>
            <a:chExt cx="609600" cy="685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82" y="0"/>
              <a:ext cx="609436" cy="685800"/>
            </a:xfrm>
            <a:custGeom>
              <a:avLst/>
              <a:gdLst/>
              <a:ahLst/>
              <a:cxnLst/>
              <a:rect r="r" b="b" t="t" l="l"/>
              <a:pathLst>
                <a:path h="685800" w="609436">
                  <a:moveTo>
                    <a:pt x="304718" y="342900"/>
                  </a:moveTo>
                  <a:cubicBezTo>
                    <a:pt x="-217252" y="330200"/>
                    <a:pt x="32938" y="-101600"/>
                    <a:pt x="304718" y="342900"/>
                  </a:cubicBezTo>
                  <a:close/>
                  <a:cubicBezTo>
                    <a:pt x="54528" y="800100"/>
                    <a:pt x="553638" y="800100"/>
                    <a:pt x="304718" y="342900"/>
                  </a:cubicBezTo>
                  <a:close/>
                  <a:cubicBezTo>
                    <a:pt x="-217252" y="355600"/>
                    <a:pt x="32938" y="787400"/>
                    <a:pt x="304718" y="342900"/>
                  </a:cubicBezTo>
                  <a:close/>
                  <a:cubicBezTo>
                    <a:pt x="54528" y="-114300"/>
                    <a:pt x="553638" y="-114300"/>
                    <a:pt x="304718" y="342900"/>
                  </a:cubicBezTo>
                  <a:close/>
                  <a:cubicBezTo>
                    <a:pt x="576498" y="787400"/>
                    <a:pt x="826688" y="355600"/>
                    <a:pt x="304718" y="342900"/>
                  </a:cubicBezTo>
                  <a:close/>
                  <a:cubicBezTo>
                    <a:pt x="576498" y="-101600"/>
                    <a:pt x="826688" y="330200"/>
                    <a:pt x="304718" y="342900"/>
                  </a:cubicBezTo>
                  <a:close/>
                  <a:moveTo>
                    <a:pt x="327578" y="342900"/>
                  </a:moveTo>
                  <a:cubicBezTo>
                    <a:pt x="319958" y="342900"/>
                    <a:pt x="312338" y="342900"/>
                    <a:pt x="304718" y="342900"/>
                  </a:cubicBezTo>
                  <a:cubicBezTo>
                    <a:pt x="308528" y="336550"/>
                    <a:pt x="312338" y="330200"/>
                    <a:pt x="316148" y="322580"/>
                  </a:cubicBezTo>
                  <a:cubicBezTo>
                    <a:pt x="312338" y="328930"/>
                    <a:pt x="308528" y="336550"/>
                    <a:pt x="304718" y="342900"/>
                  </a:cubicBezTo>
                  <a:cubicBezTo>
                    <a:pt x="300908" y="336550"/>
                    <a:pt x="297098" y="328930"/>
                    <a:pt x="293288" y="322580"/>
                  </a:cubicBezTo>
                  <a:cubicBezTo>
                    <a:pt x="297098" y="328930"/>
                    <a:pt x="300908" y="336550"/>
                    <a:pt x="304718" y="342900"/>
                  </a:cubicBezTo>
                  <a:cubicBezTo>
                    <a:pt x="297098" y="342900"/>
                    <a:pt x="289478" y="342900"/>
                    <a:pt x="281858" y="342900"/>
                  </a:cubicBezTo>
                  <a:cubicBezTo>
                    <a:pt x="289478" y="342900"/>
                    <a:pt x="297098" y="342900"/>
                    <a:pt x="304718" y="342900"/>
                  </a:cubicBezTo>
                  <a:cubicBezTo>
                    <a:pt x="300908" y="349250"/>
                    <a:pt x="297098" y="355600"/>
                    <a:pt x="293288" y="363220"/>
                  </a:cubicBezTo>
                  <a:cubicBezTo>
                    <a:pt x="297098" y="356870"/>
                    <a:pt x="300908" y="349250"/>
                    <a:pt x="304718" y="342900"/>
                  </a:cubicBezTo>
                  <a:cubicBezTo>
                    <a:pt x="308528" y="349250"/>
                    <a:pt x="312338" y="356870"/>
                    <a:pt x="316148" y="363220"/>
                  </a:cubicBezTo>
                  <a:cubicBezTo>
                    <a:pt x="312338" y="356870"/>
                    <a:pt x="308528" y="349250"/>
                    <a:pt x="304718" y="342900"/>
                  </a:cubicBezTo>
                  <a:cubicBezTo>
                    <a:pt x="312338" y="342900"/>
                    <a:pt x="319958" y="342900"/>
                    <a:pt x="327578" y="342900"/>
                  </a:cubicBez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117475"/>
              <a:ext cx="3556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158233" y="9211960"/>
            <a:ext cx="1971535" cy="179903"/>
          </a:xfrm>
          <a:custGeom>
            <a:avLst/>
            <a:gdLst/>
            <a:ahLst/>
            <a:cxnLst/>
            <a:rect r="r" b="b" t="t" l="l"/>
            <a:pathLst>
              <a:path h="179903" w="1971535">
                <a:moveTo>
                  <a:pt x="0" y="0"/>
                </a:moveTo>
                <a:lnTo>
                  <a:pt x="1971534" y="0"/>
                </a:lnTo>
                <a:lnTo>
                  <a:pt x="1971534" y="179903"/>
                </a:lnTo>
                <a:lnTo>
                  <a:pt x="0" y="1799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37540" y="223613"/>
            <a:ext cx="2135480" cy="1225475"/>
          </a:xfrm>
          <a:custGeom>
            <a:avLst/>
            <a:gdLst/>
            <a:ahLst/>
            <a:cxnLst/>
            <a:rect r="r" b="b" t="t" l="l"/>
            <a:pathLst>
              <a:path h="1225475" w="2135480">
                <a:moveTo>
                  <a:pt x="0" y="0"/>
                </a:moveTo>
                <a:lnTo>
                  <a:pt x="2135481" y="0"/>
                </a:lnTo>
                <a:lnTo>
                  <a:pt x="2135481" y="1225474"/>
                </a:lnTo>
                <a:lnTo>
                  <a:pt x="0" y="12254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584970" y="7436441"/>
            <a:ext cx="209684" cy="235894"/>
            <a:chOff x="0" y="0"/>
            <a:chExt cx="609600" cy="685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82" y="0"/>
              <a:ext cx="609436" cy="685800"/>
            </a:xfrm>
            <a:custGeom>
              <a:avLst/>
              <a:gdLst/>
              <a:ahLst/>
              <a:cxnLst/>
              <a:rect r="r" b="b" t="t" l="l"/>
              <a:pathLst>
                <a:path h="685800" w="609436">
                  <a:moveTo>
                    <a:pt x="304718" y="342900"/>
                  </a:moveTo>
                  <a:cubicBezTo>
                    <a:pt x="-217252" y="330200"/>
                    <a:pt x="32938" y="-101600"/>
                    <a:pt x="304718" y="342900"/>
                  </a:cubicBezTo>
                  <a:close/>
                  <a:cubicBezTo>
                    <a:pt x="54528" y="800100"/>
                    <a:pt x="553638" y="800100"/>
                    <a:pt x="304718" y="342900"/>
                  </a:cubicBezTo>
                  <a:close/>
                  <a:cubicBezTo>
                    <a:pt x="-217252" y="355600"/>
                    <a:pt x="32938" y="787400"/>
                    <a:pt x="304718" y="342900"/>
                  </a:cubicBezTo>
                  <a:close/>
                  <a:cubicBezTo>
                    <a:pt x="54528" y="-114300"/>
                    <a:pt x="553638" y="-114300"/>
                    <a:pt x="304718" y="342900"/>
                  </a:cubicBezTo>
                  <a:close/>
                  <a:cubicBezTo>
                    <a:pt x="576498" y="787400"/>
                    <a:pt x="826688" y="355600"/>
                    <a:pt x="304718" y="342900"/>
                  </a:cubicBezTo>
                  <a:close/>
                  <a:cubicBezTo>
                    <a:pt x="576498" y="-101600"/>
                    <a:pt x="826688" y="330200"/>
                    <a:pt x="304718" y="342900"/>
                  </a:cubicBezTo>
                  <a:close/>
                  <a:moveTo>
                    <a:pt x="327578" y="342900"/>
                  </a:moveTo>
                  <a:cubicBezTo>
                    <a:pt x="319958" y="342900"/>
                    <a:pt x="312338" y="342900"/>
                    <a:pt x="304718" y="342900"/>
                  </a:cubicBezTo>
                  <a:cubicBezTo>
                    <a:pt x="308528" y="336550"/>
                    <a:pt x="312338" y="330200"/>
                    <a:pt x="316148" y="322580"/>
                  </a:cubicBezTo>
                  <a:cubicBezTo>
                    <a:pt x="312338" y="328930"/>
                    <a:pt x="308528" y="336550"/>
                    <a:pt x="304718" y="342900"/>
                  </a:cubicBezTo>
                  <a:cubicBezTo>
                    <a:pt x="300908" y="336550"/>
                    <a:pt x="297098" y="328930"/>
                    <a:pt x="293288" y="322580"/>
                  </a:cubicBezTo>
                  <a:cubicBezTo>
                    <a:pt x="297098" y="328930"/>
                    <a:pt x="300908" y="336550"/>
                    <a:pt x="304718" y="342900"/>
                  </a:cubicBezTo>
                  <a:cubicBezTo>
                    <a:pt x="297098" y="342900"/>
                    <a:pt x="289478" y="342900"/>
                    <a:pt x="281858" y="342900"/>
                  </a:cubicBezTo>
                  <a:cubicBezTo>
                    <a:pt x="289478" y="342900"/>
                    <a:pt x="297098" y="342900"/>
                    <a:pt x="304718" y="342900"/>
                  </a:cubicBezTo>
                  <a:cubicBezTo>
                    <a:pt x="300908" y="349250"/>
                    <a:pt x="297098" y="355600"/>
                    <a:pt x="293288" y="363220"/>
                  </a:cubicBezTo>
                  <a:cubicBezTo>
                    <a:pt x="297098" y="356870"/>
                    <a:pt x="300908" y="349250"/>
                    <a:pt x="304718" y="342900"/>
                  </a:cubicBezTo>
                  <a:cubicBezTo>
                    <a:pt x="308528" y="349250"/>
                    <a:pt x="312338" y="356870"/>
                    <a:pt x="316148" y="363220"/>
                  </a:cubicBezTo>
                  <a:cubicBezTo>
                    <a:pt x="312338" y="356870"/>
                    <a:pt x="308528" y="349250"/>
                    <a:pt x="304718" y="342900"/>
                  </a:cubicBezTo>
                  <a:cubicBezTo>
                    <a:pt x="312338" y="342900"/>
                    <a:pt x="319958" y="342900"/>
                    <a:pt x="327578" y="342900"/>
                  </a:cubicBezTo>
                  <a:close/>
                </a:path>
              </a:pathLst>
            </a:custGeom>
            <a:solidFill>
              <a:srgbClr val="3B82F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27000" y="117475"/>
              <a:ext cx="3556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-1379248" y="7530269"/>
            <a:ext cx="4370917" cy="3278187"/>
          </a:xfrm>
          <a:custGeom>
            <a:avLst/>
            <a:gdLst/>
            <a:ahLst/>
            <a:cxnLst/>
            <a:rect r="r" b="b" t="t" l="l"/>
            <a:pathLst>
              <a:path h="3278187" w="4370917">
                <a:moveTo>
                  <a:pt x="0" y="0"/>
                </a:moveTo>
                <a:lnTo>
                  <a:pt x="4370917" y="0"/>
                </a:lnTo>
                <a:lnTo>
                  <a:pt x="4370917" y="3278188"/>
                </a:lnTo>
                <a:lnTo>
                  <a:pt x="0" y="32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37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0190" y="8385674"/>
            <a:ext cx="2488103" cy="1901326"/>
          </a:xfrm>
          <a:custGeom>
            <a:avLst/>
            <a:gdLst/>
            <a:ahLst/>
            <a:cxnLst/>
            <a:rect r="r" b="b" t="t" l="l"/>
            <a:pathLst>
              <a:path h="1901326" w="2488103">
                <a:moveTo>
                  <a:pt x="0" y="0"/>
                </a:moveTo>
                <a:lnTo>
                  <a:pt x="2488103" y="0"/>
                </a:lnTo>
                <a:lnTo>
                  <a:pt x="2488103" y="1901326"/>
                </a:lnTo>
                <a:lnTo>
                  <a:pt x="0" y="190132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6719086">
            <a:off x="16004842" y="-192348"/>
            <a:ext cx="1790278" cy="2270966"/>
          </a:xfrm>
          <a:custGeom>
            <a:avLst/>
            <a:gdLst/>
            <a:ahLst/>
            <a:cxnLst/>
            <a:rect r="r" b="b" t="t" l="l"/>
            <a:pathLst>
              <a:path h="2270966" w="1790278">
                <a:moveTo>
                  <a:pt x="0" y="0"/>
                </a:moveTo>
                <a:lnTo>
                  <a:pt x="1790278" y="0"/>
                </a:lnTo>
                <a:lnTo>
                  <a:pt x="1790278" y="2270965"/>
                </a:lnTo>
                <a:lnTo>
                  <a:pt x="0" y="227096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364242" y="1855099"/>
            <a:ext cx="12029754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293A54"/>
                </a:solidFill>
                <a:latin typeface="Poppins Bold"/>
                <a:ea typeface="Poppins Bold"/>
                <a:cs typeface="Poppins Bold"/>
                <a:sym typeface="Poppins Bold"/>
              </a:rPr>
              <a:t> PROBLEM &amp; OBJECTIVE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32964" y="3171858"/>
            <a:ext cx="4450511" cy="43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</a:pPr>
            <a:r>
              <a:rPr lang="en-US" b="true" sz="3769" i="true" spc="-188">
                <a:solidFill>
                  <a:srgbClr val="000000"/>
                </a:solidFill>
                <a:latin typeface="Kitsch Display Bold Italics"/>
                <a:ea typeface="Kitsch Display Bold Italics"/>
                <a:cs typeface="Kitsch Display Bold Italics"/>
                <a:sym typeface="Kitsch Display Bold Italics"/>
              </a:rPr>
              <a:t>The Challeng</a:t>
            </a:r>
            <a:r>
              <a:rPr lang="en-US" b="true" sz="3769" i="true" spc="-188">
                <a:solidFill>
                  <a:srgbClr val="000000"/>
                </a:solidFill>
                <a:latin typeface="Kitsch Display Bold Italics"/>
                <a:ea typeface="Kitsch Display Bold Italics"/>
                <a:cs typeface="Kitsch Display Bold Italics"/>
                <a:sym typeface="Kitsch Display Bold Italics"/>
              </a:rPr>
              <a:t>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11851" y="6000599"/>
            <a:ext cx="4450511" cy="43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</a:pPr>
            <a:r>
              <a:rPr lang="en-US" b="true" sz="3769" i="true" spc="-188">
                <a:solidFill>
                  <a:srgbClr val="000000"/>
                </a:solidFill>
                <a:latin typeface="Kitsch Display Bold Italics"/>
                <a:ea typeface="Kitsch Display Bold Italics"/>
                <a:cs typeface="Kitsch Display Bold Italics"/>
                <a:sym typeface="Kitsch Display Bold Italics"/>
              </a:rPr>
              <a:t>Our Objectiv</a:t>
            </a:r>
            <a:r>
              <a:rPr lang="en-US" b="true" sz="3769" i="true" spc="-188">
                <a:solidFill>
                  <a:srgbClr val="000000"/>
                </a:solidFill>
                <a:latin typeface="Kitsch Display Bold Italics"/>
                <a:ea typeface="Kitsch Display Bold Italics"/>
                <a:cs typeface="Kitsch Display Bold Italics"/>
                <a:sym typeface="Kitsch Display Bold Italics"/>
              </a:rPr>
              <a:t>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5340" y="1947985"/>
            <a:ext cx="6542459" cy="6391029"/>
            <a:chOff x="0" y="0"/>
            <a:chExt cx="4828540" cy="4716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03" y="1273"/>
              <a:ext cx="4830645" cy="4716345"/>
            </a:xfrm>
            <a:custGeom>
              <a:avLst/>
              <a:gdLst/>
              <a:ahLst/>
              <a:cxnLst/>
              <a:rect r="r" b="b" t="t" l="l"/>
              <a:pathLst>
                <a:path h="4716345" w="4830645">
                  <a:moveTo>
                    <a:pt x="3415197" y="4653277"/>
                  </a:moveTo>
                  <a:cubicBezTo>
                    <a:pt x="3387257" y="4660897"/>
                    <a:pt x="3365667" y="4671057"/>
                    <a:pt x="3344077" y="4673597"/>
                  </a:cubicBezTo>
                  <a:cubicBezTo>
                    <a:pt x="3222157" y="4683757"/>
                    <a:pt x="3101507" y="4693917"/>
                    <a:pt x="2979587" y="4702807"/>
                  </a:cubicBezTo>
                  <a:cubicBezTo>
                    <a:pt x="2917357" y="4706617"/>
                    <a:pt x="2855127" y="4710427"/>
                    <a:pt x="2792897" y="4711697"/>
                  </a:cubicBezTo>
                  <a:cubicBezTo>
                    <a:pt x="2725587" y="4714237"/>
                    <a:pt x="2658277" y="4718047"/>
                    <a:pt x="2592237" y="4715507"/>
                  </a:cubicBezTo>
                  <a:cubicBezTo>
                    <a:pt x="2528737" y="4714237"/>
                    <a:pt x="2465237" y="4710427"/>
                    <a:pt x="2404277" y="4698997"/>
                  </a:cubicBezTo>
                  <a:cubicBezTo>
                    <a:pt x="2325537" y="4685027"/>
                    <a:pt x="2245527" y="4685027"/>
                    <a:pt x="2168057" y="4672327"/>
                  </a:cubicBezTo>
                  <a:cubicBezTo>
                    <a:pt x="1966127" y="4639307"/>
                    <a:pt x="1760387" y="4648197"/>
                    <a:pt x="1557187" y="4634227"/>
                  </a:cubicBezTo>
                  <a:cubicBezTo>
                    <a:pt x="1442887" y="4626607"/>
                    <a:pt x="1328587" y="4608827"/>
                    <a:pt x="1214287" y="4593587"/>
                  </a:cubicBezTo>
                  <a:cubicBezTo>
                    <a:pt x="1084747" y="4577077"/>
                    <a:pt x="955207" y="4558027"/>
                    <a:pt x="824397" y="4540247"/>
                  </a:cubicBezTo>
                  <a:cubicBezTo>
                    <a:pt x="729147" y="4527547"/>
                    <a:pt x="632627" y="4514847"/>
                    <a:pt x="537377" y="4502147"/>
                  </a:cubicBezTo>
                  <a:cubicBezTo>
                    <a:pt x="534837" y="4502147"/>
                    <a:pt x="532297" y="4500877"/>
                    <a:pt x="529757" y="4500877"/>
                  </a:cubicBezTo>
                  <a:cubicBezTo>
                    <a:pt x="449747" y="4466587"/>
                    <a:pt x="364657" y="4439917"/>
                    <a:pt x="290997" y="4395467"/>
                  </a:cubicBezTo>
                  <a:cubicBezTo>
                    <a:pt x="166537" y="4319267"/>
                    <a:pt x="113197" y="4197347"/>
                    <a:pt x="108117" y="4053837"/>
                  </a:cubicBezTo>
                  <a:cubicBezTo>
                    <a:pt x="106847" y="4004307"/>
                    <a:pt x="100497" y="3956047"/>
                    <a:pt x="100497" y="3906517"/>
                  </a:cubicBezTo>
                  <a:cubicBezTo>
                    <a:pt x="101767" y="3837937"/>
                    <a:pt x="106847" y="3770627"/>
                    <a:pt x="110657" y="3703317"/>
                  </a:cubicBezTo>
                  <a:cubicBezTo>
                    <a:pt x="120817" y="3502657"/>
                    <a:pt x="125897" y="3301997"/>
                    <a:pt x="110657" y="3101337"/>
                  </a:cubicBezTo>
                  <a:cubicBezTo>
                    <a:pt x="96687" y="2920997"/>
                    <a:pt x="83987" y="2741927"/>
                    <a:pt x="70017" y="2561587"/>
                  </a:cubicBezTo>
                  <a:cubicBezTo>
                    <a:pt x="61127" y="2446017"/>
                    <a:pt x="49697" y="2331717"/>
                    <a:pt x="42077" y="2216147"/>
                  </a:cubicBezTo>
                  <a:cubicBezTo>
                    <a:pt x="36997" y="2139947"/>
                    <a:pt x="38267" y="2062477"/>
                    <a:pt x="33187" y="1986277"/>
                  </a:cubicBezTo>
                  <a:cubicBezTo>
                    <a:pt x="30647" y="1943097"/>
                    <a:pt x="16677" y="1901187"/>
                    <a:pt x="15407" y="1858007"/>
                  </a:cubicBezTo>
                  <a:cubicBezTo>
                    <a:pt x="10327" y="1753867"/>
                    <a:pt x="9057" y="1648457"/>
                    <a:pt x="6517" y="1543047"/>
                  </a:cubicBezTo>
                  <a:cubicBezTo>
                    <a:pt x="5247" y="1502407"/>
                    <a:pt x="-1103" y="1461767"/>
                    <a:pt x="167" y="1421127"/>
                  </a:cubicBezTo>
                  <a:cubicBezTo>
                    <a:pt x="1437" y="1357627"/>
                    <a:pt x="9057" y="1294127"/>
                    <a:pt x="10327" y="1230627"/>
                  </a:cubicBezTo>
                  <a:cubicBezTo>
                    <a:pt x="11597" y="1156967"/>
                    <a:pt x="3977" y="1083307"/>
                    <a:pt x="6517" y="1010917"/>
                  </a:cubicBezTo>
                  <a:cubicBezTo>
                    <a:pt x="6517" y="941067"/>
                    <a:pt x="15407" y="872487"/>
                    <a:pt x="24297" y="802637"/>
                  </a:cubicBezTo>
                  <a:cubicBezTo>
                    <a:pt x="26837" y="778507"/>
                    <a:pt x="44617" y="756917"/>
                    <a:pt x="49697" y="732787"/>
                  </a:cubicBezTo>
                  <a:cubicBezTo>
                    <a:pt x="71287" y="613407"/>
                    <a:pt x="94147" y="494027"/>
                    <a:pt x="150027" y="383537"/>
                  </a:cubicBezTo>
                  <a:cubicBezTo>
                    <a:pt x="162727" y="359407"/>
                    <a:pt x="183047" y="337817"/>
                    <a:pt x="202097" y="318767"/>
                  </a:cubicBezTo>
                  <a:cubicBezTo>
                    <a:pt x="208447" y="312417"/>
                    <a:pt x="223687" y="316227"/>
                    <a:pt x="227497" y="316227"/>
                  </a:cubicBezTo>
                  <a:cubicBezTo>
                    <a:pt x="236387" y="299717"/>
                    <a:pt x="241467" y="283207"/>
                    <a:pt x="251627" y="275587"/>
                  </a:cubicBezTo>
                  <a:cubicBezTo>
                    <a:pt x="306237" y="233677"/>
                    <a:pt x="363387" y="203197"/>
                    <a:pt x="434507" y="195577"/>
                  </a:cubicBezTo>
                  <a:cubicBezTo>
                    <a:pt x="487847" y="189227"/>
                    <a:pt x="539917" y="166367"/>
                    <a:pt x="593257" y="153667"/>
                  </a:cubicBezTo>
                  <a:cubicBezTo>
                    <a:pt x="658027" y="138427"/>
                    <a:pt x="722797" y="120647"/>
                    <a:pt x="790107" y="111757"/>
                  </a:cubicBezTo>
                  <a:cubicBezTo>
                    <a:pt x="851067" y="104137"/>
                    <a:pt x="909487" y="87627"/>
                    <a:pt x="971717" y="82547"/>
                  </a:cubicBezTo>
                  <a:cubicBezTo>
                    <a:pt x="1035217" y="77467"/>
                    <a:pt x="1098717" y="62227"/>
                    <a:pt x="1163487" y="57147"/>
                  </a:cubicBezTo>
                  <a:cubicBezTo>
                    <a:pt x="1338747" y="44447"/>
                    <a:pt x="1515277" y="35557"/>
                    <a:pt x="1690537" y="25397"/>
                  </a:cubicBezTo>
                  <a:cubicBezTo>
                    <a:pt x="1733717" y="22857"/>
                    <a:pt x="1776897" y="25397"/>
                    <a:pt x="1820077" y="26667"/>
                  </a:cubicBezTo>
                  <a:cubicBezTo>
                    <a:pt x="1841667" y="27937"/>
                    <a:pt x="1863257" y="33017"/>
                    <a:pt x="1886117" y="35557"/>
                  </a:cubicBezTo>
                  <a:cubicBezTo>
                    <a:pt x="1896277" y="36827"/>
                    <a:pt x="1906437" y="33017"/>
                    <a:pt x="1916597" y="33017"/>
                  </a:cubicBezTo>
                  <a:cubicBezTo>
                    <a:pt x="1947077" y="33017"/>
                    <a:pt x="1978827" y="33017"/>
                    <a:pt x="2009307" y="31747"/>
                  </a:cubicBezTo>
                  <a:cubicBezTo>
                    <a:pt x="2067727" y="29207"/>
                    <a:pt x="2127417" y="22857"/>
                    <a:pt x="2185837" y="22857"/>
                  </a:cubicBezTo>
                  <a:cubicBezTo>
                    <a:pt x="2242987" y="22857"/>
                    <a:pt x="2300137" y="26667"/>
                    <a:pt x="2357287" y="29207"/>
                  </a:cubicBezTo>
                  <a:lnTo>
                    <a:pt x="2403007" y="29207"/>
                  </a:lnTo>
                  <a:cubicBezTo>
                    <a:pt x="2472857" y="26667"/>
                    <a:pt x="2541437" y="26667"/>
                    <a:pt x="2611287" y="22857"/>
                  </a:cubicBezTo>
                  <a:cubicBezTo>
                    <a:pt x="2678597" y="19047"/>
                    <a:pt x="2744637" y="10157"/>
                    <a:pt x="2811947" y="6347"/>
                  </a:cubicBezTo>
                  <a:cubicBezTo>
                    <a:pt x="2843697" y="3807"/>
                    <a:pt x="2876717" y="3807"/>
                    <a:pt x="2908467" y="10157"/>
                  </a:cubicBezTo>
                  <a:cubicBezTo>
                    <a:pt x="2956727" y="19047"/>
                    <a:pt x="3002447" y="24127"/>
                    <a:pt x="3050707" y="10157"/>
                  </a:cubicBezTo>
                  <a:cubicBezTo>
                    <a:pt x="3068487" y="5077"/>
                    <a:pt x="3091347" y="13967"/>
                    <a:pt x="3111667" y="16507"/>
                  </a:cubicBezTo>
                  <a:cubicBezTo>
                    <a:pt x="3120557" y="17777"/>
                    <a:pt x="3130717" y="20317"/>
                    <a:pt x="3135797" y="16507"/>
                  </a:cubicBezTo>
                  <a:cubicBezTo>
                    <a:pt x="3170087" y="-8893"/>
                    <a:pt x="3201837" y="-2543"/>
                    <a:pt x="3234857" y="19047"/>
                  </a:cubicBezTo>
                  <a:cubicBezTo>
                    <a:pt x="3238667" y="21587"/>
                    <a:pt x="3248827" y="15237"/>
                    <a:pt x="3256447" y="15237"/>
                  </a:cubicBezTo>
                  <a:cubicBezTo>
                    <a:pt x="3286927" y="15237"/>
                    <a:pt x="3317407" y="15237"/>
                    <a:pt x="3349157" y="16507"/>
                  </a:cubicBezTo>
                  <a:cubicBezTo>
                    <a:pt x="3372017" y="17777"/>
                    <a:pt x="3393607" y="25397"/>
                    <a:pt x="3416467" y="27937"/>
                  </a:cubicBezTo>
                  <a:cubicBezTo>
                    <a:pt x="3465997" y="34287"/>
                    <a:pt x="3516797" y="44447"/>
                    <a:pt x="3567597" y="44447"/>
                  </a:cubicBezTo>
                  <a:cubicBezTo>
                    <a:pt x="3662847" y="45717"/>
                    <a:pt x="3758097" y="49527"/>
                    <a:pt x="3852077" y="69847"/>
                  </a:cubicBezTo>
                  <a:cubicBezTo>
                    <a:pt x="3939707" y="88897"/>
                    <a:pt x="4029877" y="88897"/>
                    <a:pt x="4118777" y="104137"/>
                  </a:cubicBezTo>
                  <a:cubicBezTo>
                    <a:pt x="4172117" y="113027"/>
                    <a:pt x="4226727" y="129537"/>
                    <a:pt x="4272447" y="156207"/>
                  </a:cubicBezTo>
                  <a:cubicBezTo>
                    <a:pt x="4321977" y="184147"/>
                    <a:pt x="4360077" y="229867"/>
                    <a:pt x="4404527" y="267967"/>
                  </a:cubicBezTo>
                  <a:cubicBezTo>
                    <a:pt x="4421037" y="281937"/>
                    <a:pt x="4445167" y="292097"/>
                    <a:pt x="4456597" y="309877"/>
                  </a:cubicBezTo>
                  <a:cubicBezTo>
                    <a:pt x="4489617" y="358137"/>
                    <a:pt x="4518827" y="408937"/>
                    <a:pt x="4548037" y="459737"/>
                  </a:cubicBezTo>
                  <a:cubicBezTo>
                    <a:pt x="4569627" y="496567"/>
                    <a:pt x="4591217" y="534667"/>
                    <a:pt x="4607727" y="572767"/>
                  </a:cubicBezTo>
                  <a:cubicBezTo>
                    <a:pt x="4625507" y="617217"/>
                    <a:pt x="4639477" y="662937"/>
                    <a:pt x="4653447" y="709927"/>
                  </a:cubicBezTo>
                  <a:cubicBezTo>
                    <a:pt x="4675037" y="783587"/>
                    <a:pt x="4700437" y="857247"/>
                    <a:pt x="4714407" y="933447"/>
                  </a:cubicBezTo>
                  <a:cubicBezTo>
                    <a:pt x="4734727" y="1040127"/>
                    <a:pt x="4744887" y="1149347"/>
                    <a:pt x="4760127" y="1257297"/>
                  </a:cubicBezTo>
                  <a:cubicBezTo>
                    <a:pt x="4765207" y="1292857"/>
                    <a:pt x="4771557" y="1328417"/>
                    <a:pt x="4774097" y="1363977"/>
                  </a:cubicBezTo>
                  <a:cubicBezTo>
                    <a:pt x="4781717" y="1465577"/>
                    <a:pt x="4786797" y="1565907"/>
                    <a:pt x="4793147" y="1667507"/>
                  </a:cubicBezTo>
                  <a:cubicBezTo>
                    <a:pt x="4802037" y="1793237"/>
                    <a:pt x="4814737" y="1917697"/>
                    <a:pt x="4821087" y="2043427"/>
                  </a:cubicBezTo>
                  <a:cubicBezTo>
                    <a:pt x="4827437" y="2164077"/>
                    <a:pt x="4832517" y="2285997"/>
                    <a:pt x="4829977" y="2407917"/>
                  </a:cubicBezTo>
                  <a:cubicBezTo>
                    <a:pt x="4826167" y="2611117"/>
                    <a:pt x="4816007" y="2813047"/>
                    <a:pt x="4805847" y="3016247"/>
                  </a:cubicBezTo>
                  <a:cubicBezTo>
                    <a:pt x="4799497" y="3141977"/>
                    <a:pt x="4790607" y="3266437"/>
                    <a:pt x="4777907" y="3390897"/>
                  </a:cubicBezTo>
                  <a:cubicBezTo>
                    <a:pt x="4765207" y="3515357"/>
                    <a:pt x="4746157" y="3638547"/>
                    <a:pt x="4732187" y="3763007"/>
                  </a:cubicBezTo>
                  <a:cubicBezTo>
                    <a:pt x="4722027" y="3849367"/>
                    <a:pt x="4719487" y="3935727"/>
                    <a:pt x="4708057" y="4020817"/>
                  </a:cubicBezTo>
                  <a:cubicBezTo>
                    <a:pt x="4697897" y="4098287"/>
                    <a:pt x="4659797" y="4166867"/>
                    <a:pt x="4608997" y="4224017"/>
                  </a:cubicBezTo>
                  <a:cubicBezTo>
                    <a:pt x="4567087" y="4272277"/>
                    <a:pt x="4534067" y="4326887"/>
                    <a:pt x="4490887" y="4373877"/>
                  </a:cubicBezTo>
                  <a:cubicBezTo>
                    <a:pt x="4452787" y="4415787"/>
                    <a:pt x="4410877" y="4457697"/>
                    <a:pt x="4344837" y="4458967"/>
                  </a:cubicBezTo>
                  <a:cubicBezTo>
                    <a:pt x="4329597" y="4458967"/>
                    <a:pt x="4315627" y="4474207"/>
                    <a:pt x="4300387" y="4481827"/>
                  </a:cubicBezTo>
                  <a:cubicBezTo>
                    <a:pt x="4235617" y="4509767"/>
                    <a:pt x="4168307" y="4533897"/>
                    <a:pt x="4104807" y="4564377"/>
                  </a:cubicBezTo>
                  <a:cubicBezTo>
                    <a:pt x="3987967" y="4620257"/>
                    <a:pt x="3862237" y="4629147"/>
                    <a:pt x="3736507" y="4634227"/>
                  </a:cubicBezTo>
                  <a:cubicBezTo>
                    <a:pt x="3688247" y="4636767"/>
                    <a:pt x="3638717" y="4632957"/>
                    <a:pt x="3590457" y="4636767"/>
                  </a:cubicBezTo>
                  <a:cubicBezTo>
                    <a:pt x="3566327" y="4638037"/>
                    <a:pt x="3543467" y="4649467"/>
                    <a:pt x="3520607" y="4654547"/>
                  </a:cubicBezTo>
                  <a:cubicBezTo>
                    <a:pt x="3510447" y="4657087"/>
                    <a:pt x="3500287" y="4655817"/>
                    <a:pt x="3488857" y="4657087"/>
                  </a:cubicBezTo>
                  <a:cubicBezTo>
                    <a:pt x="3473617" y="4658357"/>
                    <a:pt x="3458377" y="4662167"/>
                    <a:pt x="3443137" y="4660897"/>
                  </a:cubicBezTo>
                  <a:cubicBezTo>
                    <a:pt x="3427897" y="4658357"/>
                    <a:pt x="3417737" y="4653277"/>
                    <a:pt x="3415197" y="4653277"/>
                  </a:cubicBezTo>
                  <a:close/>
                </a:path>
              </a:pathLst>
            </a:custGeom>
            <a:blipFill>
              <a:blip r:embed="rId2"/>
              <a:stretch>
                <a:fillRect l="-23271" t="0" r="-2327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101188">
            <a:off x="6695365" y="1297139"/>
            <a:ext cx="1666581" cy="2013995"/>
          </a:xfrm>
          <a:custGeom>
            <a:avLst/>
            <a:gdLst/>
            <a:ahLst/>
            <a:cxnLst/>
            <a:rect r="r" b="b" t="t" l="l"/>
            <a:pathLst>
              <a:path h="2013995" w="1666581">
                <a:moveTo>
                  <a:pt x="0" y="0"/>
                </a:moveTo>
                <a:lnTo>
                  <a:pt x="1666581" y="0"/>
                </a:lnTo>
                <a:lnTo>
                  <a:pt x="1666581" y="2013995"/>
                </a:lnTo>
                <a:lnTo>
                  <a:pt x="0" y="2013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76352">
            <a:off x="2120278" y="2051394"/>
            <a:ext cx="505486" cy="505486"/>
          </a:xfrm>
          <a:custGeom>
            <a:avLst/>
            <a:gdLst/>
            <a:ahLst/>
            <a:cxnLst/>
            <a:rect r="r" b="b" t="t" l="l"/>
            <a:pathLst>
              <a:path h="505486" w="505486">
                <a:moveTo>
                  <a:pt x="0" y="0"/>
                </a:moveTo>
                <a:lnTo>
                  <a:pt x="505486" y="0"/>
                </a:lnTo>
                <a:lnTo>
                  <a:pt x="505486" y="505486"/>
                </a:lnTo>
                <a:lnTo>
                  <a:pt x="0" y="505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956612">
            <a:off x="14776313" y="912144"/>
            <a:ext cx="4124422" cy="2783985"/>
          </a:xfrm>
          <a:custGeom>
            <a:avLst/>
            <a:gdLst/>
            <a:ahLst/>
            <a:cxnLst/>
            <a:rect r="r" b="b" t="t" l="l"/>
            <a:pathLst>
              <a:path h="2783985" w="4124422">
                <a:moveTo>
                  <a:pt x="0" y="0"/>
                </a:moveTo>
                <a:lnTo>
                  <a:pt x="4124422" y="0"/>
                </a:lnTo>
                <a:lnTo>
                  <a:pt x="4124422" y="2783985"/>
                </a:lnTo>
                <a:lnTo>
                  <a:pt x="0" y="2783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34468" y="8791474"/>
            <a:ext cx="829913" cy="466826"/>
          </a:xfrm>
          <a:custGeom>
            <a:avLst/>
            <a:gdLst/>
            <a:ahLst/>
            <a:cxnLst/>
            <a:rect r="r" b="b" t="t" l="l"/>
            <a:pathLst>
              <a:path h="466826" w="829913">
                <a:moveTo>
                  <a:pt x="0" y="0"/>
                </a:moveTo>
                <a:lnTo>
                  <a:pt x="829913" y="0"/>
                </a:lnTo>
                <a:lnTo>
                  <a:pt x="829913" y="466826"/>
                </a:lnTo>
                <a:lnTo>
                  <a:pt x="0" y="466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36636" y="8506880"/>
            <a:ext cx="399000" cy="399000"/>
          </a:xfrm>
          <a:custGeom>
            <a:avLst/>
            <a:gdLst/>
            <a:ahLst/>
            <a:cxnLst/>
            <a:rect r="r" b="b" t="t" l="l"/>
            <a:pathLst>
              <a:path h="399000" w="399000">
                <a:moveTo>
                  <a:pt x="0" y="0"/>
                </a:moveTo>
                <a:lnTo>
                  <a:pt x="398999" y="0"/>
                </a:lnTo>
                <a:lnTo>
                  <a:pt x="398999" y="398999"/>
                </a:lnTo>
                <a:lnTo>
                  <a:pt x="0" y="3989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4000" y="4690693"/>
            <a:ext cx="10387807" cy="438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PharmaGuard is a web-bas</a:t>
            </a:r>
            <a:r>
              <a:rPr lang="en-US" b="true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ed AI platform that: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Parses authentic VCF files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Detects variants in 6 critical pharmacogenomic genes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Predicts drug-specific risk (Safe, Adjust, Toxic, etc.)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Provides CPIC-aligned dosage recommendations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Generates explainable AI-driven clinical summaries</a:t>
            </a:r>
          </a:p>
          <a:p>
            <a:pPr algn="l">
              <a:lnSpc>
                <a:spcPts val="3220"/>
              </a:lnSpc>
            </a:pPr>
          </a:p>
          <a:p>
            <a:pPr algn="just">
              <a:lnSpc>
                <a:spcPts val="3220"/>
              </a:lnSpc>
            </a:pPr>
            <a:r>
              <a:rPr lang="en-US" b="true" sz="2300" i="true">
                <a:solidFill>
                  <a:srgbClr val="000000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        ✔ Fast</a:t>
            </a:r>
          </a:p>
          <a:p>
            <a:pPr algn="just">
              <a:lnSpc>
                <a:spcPts val="3220"/>
              </a:lnSpc>
            </a:pPr>
            <a:r>
              <a:rPr lang="en-US" b="true" sz="2300" i="true">
                <a:solidFill>
                  <a:srgbClr val="000000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       ✔ Scalable</a:t>
            </a:r>
          </a:p>
          <a:p>
            <a:pPr algn="just">
              <a:lnSpc>
                <a:spcPts val="3220"/>
              </a:lnSpc>
            </a:pPr>
            <a:r>
              <a:rPr lang="en-US" b="true" sz="2300" i="true">
                <a:solidFill>
                  <a:srgbClr val="000000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       ✔ Clinically interpretable</a:t>
            </a:r>
          </a:p>
          <a:p>
            <a:pPr algn="just">
              <a:lnSpc>
                <a:spcPts val="322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310735" y="5202431"/>
            <a:ext cx="226504" cy="226504"/>
          </a:xfrm>
          <a:custGeom>
            <a:avLst/>
            <a:gdLst/>
            <a:ahLst/>
            <a:cxnLst/>
            <a:rect r="r" b="b" t="t" l="l"/>
            <a:pathLst>
              <a:path h="226504" w="226504">
                <a:moveTo>
                  <a:pt x="0" y="0"/>
                </a:moveTo>
                <a:lnTo>
                  <a:pt x="226504" y="0"/>
                </a:lnTo>
                <a:lnTo>
                  <a:pt x="226504" y="226504"/>
                </a:lnTo>
                <a:lnTo>
                  <a:pt x="0" y="226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310735" y="5600856"/>
            <a:ext cx="226504" cy="226504"/>
          </a:xfrm>
          <a:custGeom>
            <a:avLst/>
            <a:gdLst/>
            <a:ahLst/>
            <a:cxnLst/>
            <a:rect r="r" b="b" t="t" l="l"/>
            <a:pathLst>
              <a:path h="226504" w="226504">
                <a:moveTo>
                  <a:pt x="0" y="0"/>
                </a:moveTo>
                <a:lnTo>
                  <a:pt x="226504" y="0"/>
                </a:lnTo>
                <a:lnTo>
                  <a:pt x="226504" y="226504"/>
                </a:lnTo>
                <a:lnTo>
                  <a:pt x="0" y="226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310735" y="5999281"/>
            <a:ext cx="226504" cy="226504"/>
          </a:xfrm>
          <a:custGeom>
            <a:avLst/>
            <a:gdLst/>
            <a:ahLst/>
            <a:cxnLst/>
            <a:rect r="r" b="b" t="t" l="l"/>
            <a:pathLst>
              <a:path h="226504" w="226504">
                <a:moveTo>
                  <a:pt x="0" y="0"/>
                </a:moveTo>
                <a:lnTo>
                  <a:pt x="226504" y="0"/>
                </a:lnTo>
                <a:lnTo>
                  <a:pt x="226504" y="226504"/>
                </a:lnTo>
                <a:lnTo>
                  <a:pt x="0" y="226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310735" y="6378185"/>
            <a:ext cx="226504" cy="226504"/>
          </a:xfrm>
          <a:custGeom>
            <a:avLst/>
            <a:gdLst/>
            <a:ahLst/>
            <a:cxnLst/>
            <a:rect r="r" b="b" t="t" l="l"/>
            <a:pathLst>
              <a:path h="226504" w="226504">
                <a:moveTo>
                  <a:pt x="0" y="0"/>
                </a:moveTo>
                <a:lnTo>
                  <a:pt x="226504" y="0"/>
                </a:lnTo>
                <a:lnTo>
                  <a:pt x="226504" y="226504"/>
                </a:lnTo>
                <a:lnTo>
                  <a:pt x="0" y="226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310735" y="6796130"/>
            <a:ext cx="226504" cy="226504"/>
          </a:xfrm>
          <a:custGeom>
            <a:avLst/>
            <a:gdLst/>
            <a:ahLst/>
            <a:cxnLst/>
            <a:rect r="r" b="b" t="t" l="l"/>
            <a:pathLst>
              <a:path h="226504" w="226504">
                <a:moveTo>
                  <a:pt x="0" y="0"/>
                </a:moveTo>
                <a:lnTo>
                  <a:pt x="226504" y="0"/>
                </a:lnTo>
                <a:lnTo>
                  <a:pt x="226504" y="226505"/>
                </a:lnTo>
                <a:lnTo>
                  <a:pt x="0" y="2265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37540" y="223613"/>
            <a:ext cx="2135480" cy="1225475"/>
          </a:xfrm>
          <a:custGeom>
            <a:avLst/>
            <a:gdLst/>
            <a:ahLst/>
            <a:cxnLst/>
            <a:rect r="r" b="b" t="t" l="l"/>
            <a:pathLst>
              <a:path h="1225475" w="2135480">
                <a:moveTo>
                  <a:pt x="0" y="0"/>
                </a:moveTo>
                <a:lnTo>
                  <a:pt x="2135481" y="0"/>
                </a:lnTo>
                <a:lnTo>
                  <a:pt x="2135481" y="1225474"/>
                </a:lnTo>
                <a:lnTo>
                  <a:pt x="0" y="12254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18291" y="7023047"/>
            <a:ext cx="3247263" cy="4114800"/>
          </a:xfrm>
          <a:custGeom>
            <a:avLst/>
            <a:gdLst/>
            <a:ahLst/>
            <a:cxnLst/>
            <a:rect r="r" b="b" t="t" l="l"/>
            <a:pathLst>
              <a:path h="4114800" w="3247263">
                <a:moveTo>
                  <a:pt x="0" y="0"/>
                </a:moveTo>
                <a:lnTo>
                  <a:pt x="3247263" y="0"/>
                </a:lnTo>
                <a:lnTo>
                  <a:pt x="32472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185924">
            <a:off x="14634840" y="-412071"/>
            <a:ext cx="3199257" cy="4114800"/>
          </a:xfrm>
          <a:custGeom>
            <a:avLst/>
            <a:gdLst/>
            <a:ahLst/>
            <a:cxnLst/>
            <a:rect r="r" b="b" t="t" l="l"/>
            <a:pathLst>
              <a:path h="4114800" w="3199257">
                <a:moveTo>
                  <a:pt x="0" y="0"/>
                </a:moveTo>
                <a:lnTo>
                  <a:pt x="3199257" y="0"/>
                </a:lnTo>
                <a:lnTo>
                  <a:pt x="31992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035635" y="3066680"/>
            <a:ext cx="6677776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293A54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70459" y="2115134"/>
            <a:ext cx="5517289" cy="6500487"/>
          </a:xfrm>
          <a:custGeom>
            <a:avLst/>
            <a:gdLst/>
            <a:ahLst/>
            <a:cxnLst/>
            <a:rect r="r" b="b" t="t" l="l"/>
            <a:pathLst>
              <a:path h="6500487" w="5517289">
                <a:moveTo>
                  <a:pt x="0" y="0"/>
                </a:moveTo>
                <a:lnTo>
                  <a:pt x="5517289" y="0"/>
                </a:lnTo>
                <a:lnTo>
                  <a:pt x="5517289" y="6500488"/>
                </a:lnTo>
                <a:lnTo>
                  <a:pt x="0" y="6500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67704">
            <a:off x="12319034" y="-305262"/>
            <a:ext cx="2405947" cy="3124607"/>
          </a:xfrm>
          <a:custGeom>
            <a:avLst/>
            <a:gdLst/>
            <a:ahLst/>
            <a:cxnLst/>
            <a:rect r="r" b="b" t="t" l="l"/>
            <a:pathLst>
              <a:path h="3124607" w="2405947">
                <a:moveTo>
                  <a:pt x="0" y="0"/>
                </a:moveTo>
                <a:lnTo>
                  <a:pt x="2405948" y="0"/>
                </a:lnTo>
                <a:lnTo>
                  <a:pt x="2405948" y="3124607"/>
                </a:lnTo>
                <a:lnTo>
                  <a:pt x="0" y="3124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13941" y="8916210"/>
            <a:ext cx="2752624" cy="2752624"/>
          </a:xfrm>
          <a:custGeom>
            <a:avLst/>
            <a:gdLst/>
            <a:ahLst/>
            <a:cxnLst/>
            <a:rect r="r" b="b" t="t" l="l"/>
            <a:pathLst>
              <a:path h="2752624" w="2752624">
                <a:moveTo>
                  <a:pt x="0" y="0"/>
                </a:moveTo>
                <a:lnTo>
                  <a:pt x="2752624" y="0"/>
                </a:lnTo>
                <a:lnTo>
                  <a:pt x="2752624" y="2752624"/>
                </a:lnTo>
                <a:lnTo>
                  <a:pt x="0" y="2752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76326" y="1906950"/>
            <a:ext cx="877750" cy="1229772"/>
          </a:xfrm>
          <a:custGeom>
            <a:avLst/>
            <a:gdLst/>
            <a:ahLst/>
            <a:cxnLst/>
            <a:rect r="r" b="b" t="t" l="l"/>
            <a:pathLst>
              <a:path h="1229772" w="877750">
                <a:moveTo>
                  <a:pt x="0" y="0"/>
                </a:moveTo>
                <a:lnTo>
                  <a:pt x="877750" y="0"/>
                </a:lnTo>
                <a:lnTo>
                  <a:pt x="877750" y="1229772"/>
                </a:lnTo>
                <a:lnTo>
                  <a:pt x="0" y="12297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54076" y="8615622"/>
            <a:ext cx="485222" cy="642678"/>
          </a:xfrm>
          <a:custGeom>
            <a:avLst/>
            <a:gdLst/>
            <a:ahLst/>
            <a:cxnLst/>
            <a:rect r="r" b="b" t="t" l="l"/>
            <a:pathLst>
              <a:path h="642678" w="485222">
                <a:moveTo>
                  <a:pt x="0" y="0"/>
                </a:moveTo>
                <a:lnTo>
                  <a:pt x="485222" y="0"/>
                </a:lnTo>
                <a:lnTo>
                  <a:pt x="485222" y="642678"/>
                </a:lnTo>
                <a:lnTo>
                  <a:pt x="0" y="642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44283" y="8770247"/>
            <a:ext cx="1399434" cy="488053"/>
          </a:xfrm>
          <a:custGeom>
            <a:avLst/>
            <a:gdLst/>
            <a:ahLst/>
            <a:cxnLst/>
            <a:rect r="r" b="b" t="t" l="l"/>
            <a:pathLst>
              <a:path h="488053" w="1399434">
                <a:moveTo>
                  <a:pt x="0" y="0"/>
                </a:moveTo>
                <a:lnTo>
                  <a:pt x="1399434" y="0"/>
                </a:lnTo>
                <a:lnTo>
                  <a:pt x="1399434" y="488053"/>
                </a:lnTo>
                <a:lnTo>
                  <a:pt x="0" y="4880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73508" y="0"/>
            <a:ext cx="2347016" cy="1906950"/>
          </a:xfrm>
          <a:custGeom>
            <a:avLst/>
            <a:gdLst/>
            <a:ahLst/>
            <a:cxnLst/>
            <a:rect r="r" b="b" t="t" l="l"/>
            <a:pathLst>
              <a:path h="1906950" w="2347016">
                <a:moveTo>
                  <a:pt x="0" y="0"/>
                </a:moveTo>
                <a:lnTo>
                  <a:pt x="2347016" y="0"/>
                </a:lnTo>
                <a:lnTo>
                  <a:pt x="2347016" y="1906950"/>
                </a:lnTo>
                <a:lnTo>
                  <a:pt x="0" y="19069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8759" y="3515162"/>
            <a:ext cx="11301259" cy="5255085"/>
          </a:xfrm>
          <a:custGeom>
            <a:avLst/>
            <a:gdLst/>
            <a:ahLst/>
            <a:cxnLst/>
            <a:rect r="r" b="b" t="t" l="l"/>
            <a:pathLst>
              <a:path h="5255085" w="11301259">
                <a:moveTo>
                  <a:pt x="0" y="0"/>
                </a:moveTo>
                <a:lnTo>
                  <a:pt x="11301259" y="0"/>
                </a:lnTo>
                <a:lnTo>
                  <a:pt x="11301259" y="5255085"/>
                </a:lnTo>
                <a:lnTo>
                  <a:pt x="0" y="525508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8683" y="1583600"/>
            <a:ext cx="10731776" cy="18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293A54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 &amp; INTELLIGENCE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37540" y="223613"/>
            <a:ext cx="2135480" cy="1225475"/>
          </a:xfrm>
          <a:custGeom>
            <a:avLst/>
            <a:gdLst/>
            <a:ahLst/>
            <a:cxnLst/>
            <a:rect r="r" b="b" t="t" l="l"/>
            <a:pathLst>
              <a:path h="1225475" w="2135480">
                <a:moveTo>
                  <a:pt x="0" y="0"/>
                </a:moveTo>
                <a:lnTo>
                  <a:pt x="2135481" y="0"/>
                </a:lnTo>
                <a:lnTo>
                  <a:pt x="2135481" y="1225474"/>
                </a:lnTo>
                <a:lnTo>
                  <a:pt x="0" y="12254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392360">
            <a:off x="-91258" y="7353509"/>
            <a:ext cx="3360034" cy="2524226"/>
          </a:xfrm>
          <a:custGeom>
            <a:avLst/>
            <a:gdLst/>
            <a:ahLst/>
            <a:cxnLst/>
            <a:rect r="r" b="b" t="t" l="l"/>
            <a:pathLst>
              <a:path h="2524226" w="3360034">
                <a:moveTo>
                  <a:pt x="0" y="0"/>
                </a:moveTo>
                <a:lnTo>
                  <a:pt x="3360034" y="0"/>
                </a:lnTo>
                <a:lnTo>
                  <a:pt x="3360034" y="2524225"/>
                </a:lnTo>
                <a:lnTo>
                  <a:pt x="0" y="252422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49125" y="5922005"/>
            <a:ext cx="3287385" cy="3287385"/>
          </a:xfrm>
          <a:custGeom>
            <a:avLst/>
            <a:gdLst/>
            <a:ahLst/>
            <a:cxnLst/>
            <a:rect r="r" b="b" t="t" l="l"/>
            <a:pathLst>
              <a:path h="3287385" w="3287385">
                <a:moveTo>
                  <a:pt x="0" y="0"/>
                </a:moveTo>
                <a:lnTo>
                  <a:pt x="3287385" y="0"/>
                </a:lnTo>
                <a:lnTo>
                  <a:pt x="3287385" y="3287385"/>
                </a:lnTo>
                <a:lnTo>
                  <a:pt x="0" y="3287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66675" cap="rnd">
            <a:solidFill>
              <a:srgbClr val="3B82F6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76712" y="5898612"/>
            <a:ext cx="3287385" cy="3287385"/>
          </a:xfrm>
          <a:custGeom>
            <a:avLst/>
            <a:gdLst/>
            <a:ahLst/>
            <a:cxnLst/>
            <a:rect r="r" b="b" t="t" l="l"/>
            <a:pathLst>
              <a:path h="3287385" w="3287385">
                <a:moveTo>
                  <a:pt x="0" y="0"/>
                </a:moveTo>
                <a:lnTo>
                  <a:pt x="3287385" y="0"/>
                </a:lnTo>
                <a:lnTo>
                  <a:pt x="3287385" y="3287386"/>
                </a:lnTo>
                <a:lnTo>
                  <a:pt x="0" y="3287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66675" cap="rnd">
            <a:solidFill>
              <a:srgbClr val="3B82F6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583222" y="5922005"/>
            <a:ext cx="3287385" cy="3287385"/>
          </a:xfrm>
          <a:custGeom>
            <a:avLst/>
            <a:gdLst/>
            <a:ahLst/>
            <a:cxnLst/>
            <a:rect r="r" b="b" t="t" l="l"/>
            <a:pathLst>
              <a:path h="3287385" w="3287385">
                <a:moveTo>
                  <a:pt x="0" y="0"/>
                </a:moveTo>
                <a:lnTo>
                  <a:pt x="3287385" y="0"/>
                </a:lnTo>
                <a:lnTo>
                  <a:pt x="3287385" y="3287385"/>
                </a:lnTo>
                <a:lnTo>
                  <a:pt x="0" y="3287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66675" cap="rnd">
            <a:solidFill>
              <a:srgbClr val="3B82F6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962202" y="6335043"/>
            <a:ext cx="661232" cy="887560"/>
          </a:xfrm>
          <a:custGeom>
            <a:avLst/>
            <a:gdLst/>
            <a:ahLst/>
            <a:cxnLst/>
            <a:rect r="r" b="b" t="t" l="l"/>
            <a:pathLst>
              <a:path h="887560" w="661232">
                <a:moveTo>
                  <a:pt x="0" y="0"/>
                </a:moveTo>
                <a:lnTo>
                  <a:pt x="661232" y="0"/>
                </a:lnTo>
                <a:lnTo>
                  <a:pt x="661232" y="887560"/>
                </a:lnTo>
                <a:lnTo>
                  <a:pt x="0" y="887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870085" y="6273328"/>
            <a:ext cx="1012254" cy="1010989"/>
          </a:xfrm>
          <a:custGeom>
            <a:avLst/>
            <a:gdLst/>
            <a:ahLst/>
            <a:cxnLst/>
            <a:rect r="r" b="b" t="t" l="l"/>
            <a:pathLst>
              <a:path h="1010989" w="1012254">
                <a:moveTo>
                  <a:pt x="0" y="0"/>
                </a:moveTo>
                <a:lnTo>
                  <a:pt x="1012254" y="0"/>
                </a:lnTo>
                <a:lnTo>
                  <a:pt x="1012254" y="1010989"/>
                </a:lnTo>
                <a:lnTo>
                  <a:pt x="0" y="1010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8494" y="5922005"/>
            <a:ext cx="3287385" cy="3287385"/>
          </a:xfrm>
          <a:custGeom>
            <a:avLst/>
            <a:gdLst/>
            <a:ahLst/>
            <a:cxnLst/>
            <a:rect r="r" b="b" t="t" l="l"/>
            <a:pathLst>
              <a:path h="3287385" w="3287385">
                <a:moveTo>
                  <a:pt x="0" y="0"/>
                </a:moveTo>
                <a:lnTo>
                  <a:pt x="3287386" y="0"/>
                </a:lnTo>
                <a:lnTo>
                  <a:pt x="3287386" y="3287385"/>
                </a:lnTo>
                <a:lnTo>
                  <a:pt x="0" y="3287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66675" cap="rnd">
            <a:solidFill>
              <a:srgbClr val="3B82F6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810705" y="6166794"/>
            <a:ext cx="1142964" cy="1224058"/>
          </a:xfrm>
          <a:custGeom>
            <a:avLst/>
            <a:gdLst/>
            <a:ahLst/>
            <a:cxnLst/>
            <a:rect r="r" b="b" t="t" l="l"/>
            <a:pathLst>
              <a:path h="1224058" w="1142964">
                <a:moveTo>
                  <a:pt x="0" y="0"/>
                </a:moveTo>
                <a:lnTo>
                  <a:pt x="1142964" y="0"/>
                </a:lnTo>
                <a:lnTo>
                  <a:pt x="1142964" y="1224058"/>
                </a:lnTo>
                <a:lnTo>
                  <a:pt x="0" y="1224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694589" y="6273328"/>
            <a:ext cx="1064651" cy="1072696"/>
          </a:xfrm>
          <a:custGeom>
            <a:avLst/>
            <a:gdLst/>
            <a:ahLst/>
            <a:cxnLst/>
            <a:rect r="r" b="b" t="t" l="l"/>
            <a:pathLst>
              <a:path h="1072696" w="1064651">
                <a:moveTo>
                  <a:pt x="0" y="0"/>
                </a:moveTo>
                <a:lnTo>
                  <a:pt x="1064651" y="0"/>
                </a:lnTo>
                <a:lnTo>
                  <a:pt x="1064651" y="1072697"/>
                </a:lnTo>
                <a:lnTo>
                  <a:pt x="0" y="1072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58917">
            <a:off x="454160" y="7753145"/>
            <a:ext cx="2840980" cy="3010310"/>
          </a:xfrm>
          <a:custGeom>
            <a:avLst/>
            <a:gdLst/>
            <a:ahLst/>
            <a:cxnLst/>
            <a:rect r="r" b="b" t="t" l="l"/>
            <a:pathLst>
              <a:path h="3010310" w="2840980">
                <a:moveTo>
                  <a:pt x="0" y="0"/>
                </a:moveTo>
                <a:lnTo>
                  <a:pt x="2840979" y="0"/>
                </a:lnTo>
                <a:lnTo>
                  <a:pt x="2840979" y="3010310"/>
                </a:lnTo>
                <a:lnTo>
                  <a:pt x="0" y="30103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7713" y="5922005"/>
            <a:ext cx="830042" cy="972231"/>
          </a:xfrm>
          <a:custGeom>
            <a:avLst/>
            <a:gdLst/>
            <a:ahLst/>
            <a:cxnLst/>
            <a:rect r="r" b="b" t="t" l="l"/>
            <a:pathLst>
              <a:path h="972231" w="830042">
                <a:moveTo>
                  <a:pt x="0" y="0"/>
                </a:moveTo>
                <a:lnTo>
                  <a:pt x="830042" y="0"/>
                </a:lnTo>
                <a:lnTo>
                  <a:pt x="830042" y="972230"/>
                </a:lnTo>
                <a:lnTo>
                  <a:pt x="0" y="9722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6482961" y="8225799"/>
            <a:ext cx="981881" cy="742547"/>
          </a:xfrm>
          <a:custGeom>
            <a:avLst/>
            <a:gdLst/>
            <a:ahLst/>
            <a:cxnLst/>
            <a:rect r="r" b="b" t="t" l="l"/>
            <a:pathLst>
              <a:path h="742547" w="981881">
                <a:moveTo>
                  <a:pt x="981880" y="0"/>
                </a:moveTo>
                <a:lnTo>
                  <a:pt x="0" y="0"/>
                </a:lnTo>
                <a:lnTo>
                  <a:pt x="0" y="742548"/>
                </a:lnTo>
                <a:lnTo>
                  <a:pt x="981880" y="742548"/>
                </a:lnTo>
                <a:lnTo>
                  <a:pt x="98188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42333" y="1280892"/>
            <a:ext cx="7439737" cy="18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293A54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&amp; INNOVATION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86250" y="7607309"/>
            <a:ext cx="2327557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Support AI-driv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 clinical decisions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02489" y="7607309"/>
            <a:ext cx="2396367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Reduce advers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 drug reactions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00387" y="7607309"/>
            <a:ext cx="2118958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Enable safer personalized prescribing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11669" y="7607309"/>
            <a:ext cx="2830491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prove precision medicine outcomes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05281" y="1449087"/>
            <a:ext cx="1581228" cy="1460659"/>
          </a:xfrm>
          <a:custGeom>
            <a:avLst/>
            <a:gdLst/>
            <a:ahLst/>
            <a:cxnLst/>
            <a:rect r="r" b="b" t="t" l="l"/>
            <a:pathLst>
              <a:path h="1460659" w="1581228">
                <a:moveTo>
                  <a:pt x="0" y="0"/>
                </a:moveTo>
                <a:lnTo>
                  <a:pt x="1581228" y="0"/>
                </a:lnTo>
                <a:lnTo>
                  <a:pt x="1581228" y="1460660"/>
                </a:lnTo>
                <a:lnTo>
                  <a:pt x="0" y="14606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601654" y="4089977"/>
            <a:ext cx="775342" cy="775342"/>
          </a:xfrm>
          <a:custGeom>
            <a:avLst/>
            <a:gdLst/>
            <a:ahLst/>
            <a:cxnLst/>
            <a:rect r="r" b="b" t="t" l="l"/>
            <a:pathLst>
              <a:path h="775342" w="775342">
                <a:moveTo>
                  <a:pt x="0" y="0"/>
                </a:moveTo>
                <a:lnTo>
                  <a:pt x="775342" y="0"/>
                </a:lnTo>
                <a:lnTo>
                  <a:pt x="775342" y="775342"/>
                </a:lnTo>
                <a:lnTo>
                  <a:pt x="0" y="77534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696084" y="4073146"/>
            <a:ext cx="775342" cy="775342"/>
          </a:xfrm>
          <a:custGeom>
            <a:avLst/>
            <a:gdLst/>
            <a:ahLst/>
            <a:cxnLst/>
            <a:rect r="r" b="b" t="t" l="l"/>
            <a:pathLst>
              <a:path h="775342" w="775342">
                <a:moveTo>
                  <a:pt x="0" y="0"/>
                </a:moveTo>
                <a:lnTo>
                  <a:pt x="775342" y="0"/>
                </a:lnTo>
                <a:lnTo>
                  <a:pt x="775342" y="775342"/>
                </a:lnTo>
                <a:lnTo>
                  <a:pt x="0" y="77534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9441441" y="4089977"/>
            <a:ext cx="775342" cy="775342"/>
          </a:xfrm>
          <a:custGeom>
            <a:avLst/>
            <a:gdLst/>
            <a:ahLst/>
            <a:cxnLst/>
            <a:rect r="r" b="b" t="t" l="l"/>
            <a:pathLst>
              <a:path h="775342" w="775342">
                <a:moveTo>
                  <a:pt x="0" y="0"/>
                </a:moveTo>
                <a:lnTo>
                  <a:pt x="775342" y="0"/>
                </a:lnTo>
                <a:lnTo>
                  <a:pt x="775342" y="775342"/>
                </a:lnTo>
                <a:lnTo>
                  <a:pt x="0" y="77534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3195551" y="4089977"/>
            <a:ext cx="775342" cy="775342"/>
          </a:xfrm>
          <a:custGeom>
            <a:avLst/>
            <a:gdLst/>
            <a:ahLst/>
            <a:cxnLst/>
            <a:rect r="r" b="b" t="t" l="l"/>
            <a:pathLst>
              <a:path h="775342" w="775342">
                <a:moveTo>
                  <a:pt x="0" y="0"/>
                </a:moveTo>
                <a:lnTo>
                  <a:pt x="775342" y="0"/>
                </a:lnTo>
                <a:lnTo>
                  <a:pt x="775342" y="775342"/>
                </a:lnTo>
                <a:lnTo>
                  <a:pt x="0" y="77534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2624646" y="4042352"/>
            <a:ext cx="2495274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Combin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es Genomics + AI + Explainability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71451" y="4042352"/>
            <a:ext cx="2265060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CPIC-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aligned recommenda-tions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16808" y="4042352"/>
            <a:ext cx="215652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Transparent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decision logic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70918" y="4042352"/>
            <a:ext cx="276489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Structured c</a:t>
            </a: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linical-grade output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11455181" y="-1428911"/>
            <a:ext cx="3680826" cy="6932965"/>
            <a:chOff x="0" y="0"/>
            <a:chExt cx="4455127" cy="8391388"/>
          </a:xfrm>
        </p:grpSpPr>
        <p:sp>
          <p:nvSpPr>
            <p:cNvPr name="Freeform 28" id="28"/>
            <p:cNvSpPr/>
            <p:nvPr/>
          </p:nvSpPr>
          <p:spPr>
            <a:xfrm flipH="false" flipV="false" rot="-5400000">
              <a:off x="-1967891" y="1966739"/>
              <a:ext cx="8391389" cy="4457911"/>
            </a:xfrm>
            <a:custGeom>
              <a:avLst/>
              <a:gdLst/>
              <a:ahLst/>
              <a:cxnLst/>
              <a:rect r="r" b="b" t="t" l="l"/>
              <a:pathLst>
                <a:path h="4457911" w="8391389">
                  <a:moveTo>
                    <a:pt x="0" y="2588985"/>
                  </a:moveTo>
                  <a:cubicBezTo>
                    <a:pt x="27625" y="2291944"/>
                    <a:pt x="55232" y="1994904"/>
                    <a:pt x="82840" y="1697852"/>
                  </a:cubicBezTo>
                  <a:cubicBezTo>
                    <a:pt x="87959" y="1440438"/>
                    <a:pt x="93094" y="1183012"/>
                    <a:pt x="98213" y="925598"/>
                  </a:cubicBezTo>
                  <a:cubicBezTo>
                    <a:pt x="122514" y="773943"/>
                    <a:pt x="208023" y="459563"/>
                    <a:pt x="581741" y="245033"/>
                  </a:cubicBezTo>
                  <a:cubicBezTo>
                    <a:pt x="900346" y="62136"/>
                    <a:pt x="1275877" y="39390"/>
                    <a:pt x="1581559" y="25778"/>
                  </a:cubicBezTo>
                  <a:cubicBezTo>
                    <a:pt x="2184279" y="-1363"/>
                    <a:pt x="3115992" y="-21860"/>
                    <a:pt x="4347142" y="43935"/>
                  </a:cubicBezTo>
                  <a:cubicBezTo>
                    <a:pt x="4715977" y="57894"/>
                    <a:pt x="6000061" y="108423"/>
                    <a:pt x="7310997" y="201030"/>
                  </a:cubicBezTo>
                  <a:cubicBezTo>
                    <a:pt x="7552434" y="218089"/>
                    <a:pt x="7984037" y="252566"/>
                    <a:pt x="8212149" y="464578"/>
                  </a:cubicBezTo>
                  <a:cubicBezTo>
                    <a:pt x="8357236" y="599420"/>
                    <a:pt x="8360492" y="750750"/>
                    <a:pt x="8362002" y="819402"/>
                  </a:cubicBezTo>
                  <a:cubicBezTo>
                    <a:pt x="8371065" y="1231728"/>
                    <a:pt x="8387747" y="1871021"/>
                    <a:pt x="8391389" y="2674573"/>
                  </a:cubicBezTo>
                  <a:cubicBezTo>
                    <a:pt x="8361918" y="2943383"/>
                    <a:pt x="8332464" y="3212192"/>
                    <a:pt x="8302994" y="3480991"/>
                  </a:cubicBezTo>
                  <a:cubicBezTo>
                    <a:pt x="8309002" y="3632422"/>
                    <a:pt x="8287251" y="3952141"/>
                    <a:pt x="7957101" y="4182656"/>
                  </a:cubicBezTo>
                  <a:cubicBezTo>
                    <a:pt x="7631011" y="4410340"/>
                    <a:pt x="7170828" y="4434563"/>
                    <a:pt x="6837421" y="4445488"/>
                  </a:cubicBezTo>
                  <a:cubicBezTo>
                    <a:pt x="5439516" y="4496018"/>
                    <a:pt x="3921565" y="4380385"/>
                    <a:pt x="3148735" y="4313972"/>
                  </a:cubicBezTo>
                  <a:cubicBezTo>
                    <a:pt x="2519767" y="4222607"/>
                    <a:pt x="1928610" y="4134064"/>
                    <a:pt x="1300313" y="4039867"/>
                  </a:cubicBezTo>
                  <a:cubicBezTo>
                    <a:pt x="1033148" y="3999816"/>
                    <a:pt x="748764" y="3954615"/>
                    <a:pt x="516104" y="3794151"/>
                  </a:cubicBezTo>
                  <a:cubicBezTo>
                    <a:pt x="325569" y="3662734"/>
                    <a:pt x="257918" y="3514852"/>
                    <a:pt x="162390" y="3297266"/>
                  </a:cubicBezTo>
                  <a:cubicBezTo>
                    <a:pt x="91315" y="3135414"/>
                    <a:pt x="10473" y="2894085"/>
                    <a:pt x="0" y="2588985"/>
                  </a:cubicBezTo>
                  <a:close/>
                </a:path>
              </a:pathLst>
            </a:custGeom>
            <a:blipFill>
              <a:blip r:embed="rId28"/>
              <a:stretch>
                <a:fillRect l="-24906" t="-44113" r="-24906" b="-44122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1227941">
            <a:off x="16391829" y="2105137"/>
            <a:ext cx="1734942" cy="1814318"/>
          </a:xfrm>
          <a:custGeom>
            <a:avLst/>
            <a:gdLst/>
            <a:ahLst/>
            <a:cxnLst/>
            <a:rect r="r" b="b" t="t" l="l"/>
            <a:pathLst>
              <a:path h="1814318" w="1734942">
                <a:moveTo>
                  <a:pt x="0" y="0"/>
                </a:moveTo>
                <a:lnTo>
                  <a:pt x="1734942" y="0"/>
                </a:lnTo>
                <a:lnTo>
                  <a:pt x="1734942" y="1814318"/>
                </a:lnTo>
                <a:lnTo>
                  <a:pt x="0" y="181431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0" id="30"/>
          <p:cNvSpPr txBox="true"/>
          <p:nvPr/>
        </p:nvSpPr>
        <p:spPr>
          <a:xfrm rot="0">
            <a:off x="7407543" y="9641902"/>
            <a:ext cx="2532733" cy="54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7"/>
              </a:lnSpc>
            </a:pPr>
            <a:r>
              <a:rPr lang="en-US" sz="5867">
                <a:solidFill>
                  <a:srgbClr val="0171D3"/>
                </a:solidFill>
                <a:latin typeface="Have Heart One"/>
                <a:ea typeface="Have Heart One"/>
                <a:cs typeface="Have Heart One"/>
                <a:sym typeface="Have Heart One"/>
              </a:rPr>
              <a:t>Thank you!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237540" y="223613"/>
            <a:ext cx="2135480" cy="1225475"/>
          </a:xfrm>
          <a:custGeom>
            <a:avLst/>
            <a:gdLst/>
            <a:ahLst/>
            <a:cxnLst/>
            <a:rect r="r" b="b" t="t" l="l"/>
            <a:pathLst>
              <a:path h="1225475" w="2135480">
                <a:moveTo>
                  <a:pt x="0" y="0"/>
                </a:moveTo>
                <a:lnTo>
                  <a:pt x="2135481" y="0"/>
                </a:lnTo>
                <a:lnTo>
                  <a:pt x="2135481" y="1225474"/>
                </a:lnTo>
                <a:lnTo>
                  <a:pt x="0" y="1225474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10713103">
            <a:off x="6085854" y="9646437"/>
            <a:ext cx="1090319" cy="179903"/>
          </a:xfrm>
          <a:custGeom>
            <a:avLst/>
            <a:gdLst/>
            <a:ahLst/>
            <a:cxnLst/>
            <a:rect r="r" b="b" t="t" l="l"/>
            <a:pathLst>
              <a:path h="179903" w="1090319">
                <a:moveTo>
                  <a:pt x="1090318" y="0"/>
                </a:moveTo>
                <a:lnTo>
                  <a:pt x="0" y="0"/>
                </a:lnTo>
                <a:lnTo>
                  <a:pt x="0" y="179902"/>
                </a:lnTo>
                <a:lnTo>
                  <a:pt x="1090318" y="179902"/>
                </a:lnTo>
                <a:lnTo>
                  <a:pt x="1090318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0">
            <a:off x="10169548" y="9660186"/>
            <a:ext cx="1090319" cy="179903"/>
          </a:xfrm>
          <a:custGeom>
            <a:avLst/>
            <a:gdLst/>
            <a:ahLst/>
            <a:cxnLst/>
            <a:rect r="r" b="b" t="t" l="l"/>
            <a:pathLst>
              <a:path h="179903" w="1090319">
                <a:moveTo>
                  <a:pt x="1090318" y="0"/>
                </a:moveTo>
                <a:lnTo>
                  <a:pt x="0" y="0"/>
                </a:lnTo>
                <a:lnTo>
                  <a:pt x="0" y="179903"/>
                </a:lnTo>
                <a:lnTo>
                  <a:pt x="1090318" y="179903"/>
                </a:lnTo>
                <a:lnTo>
                  <a:pt x="1090318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DAHBxB7LD24</dc:identifier>
  <dcterms:modified xsi:type="dcterms:W3CDTF">2011-08-01T06:04:30Z</dcterms:modified>
  <cp:revision>1</cp:revision>
  <dc:title>PharmaGuard</dc:title>
</cp:coreProperties>
</file>